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51"/>
  </p:notesMasterIdLst>
  <p:sldIdLst>
    <p:sldId id="257" r:id="rId2"/>
    <p:sldId id="258" r:id="rId3"/>
    <p:sldId id="259" r:id="rId4"/>
    <p:sldId id="260" r:id="rId5"/>
    <p:sldId id="322" r:id="rId6"/>
    <p:sldId id="323" r:id="rId7"/>
    <p:sldId id="324" r:id="rId8"/>
    <p:sldId id="325" r:id="rId9"/>
    <p:sldId id="330" r:id="rId10"/>
    <p:sldId id="281" r:id="rId11"/>
    <p:sldId id="262" r:id="rId12"/>
    <p:sldId id="283" r:id="rId13"/>
    <p:sldId id="285" r:id="rId14"/>
    <p:sldId id="321" r:id="rId15"/>
    <p:sldId id="286" r:id="rId16"/>
    <p:sldId id="288" r:id="rId17"/>
    <p:sldId id="290" r:id="rId18"/>
    <p:sldId id="289" r:id="rId19"/>
    <p:sldId id="316" r:id="rId20"/>
    <p:sldId id="292" r:id="rId21"/>
    <p:sldId id="317" r:id="rId22"/>
    <p:sldId id="315" r:id="rId23"/>
    <p:sldId id="318" r:id="rId24"/>
    <p:sldId id="320" r:id="rId25"/>
    <p:sldId id="278" r:id="rId26"/>
    <p:sldId id="296" r:id="rId27"/>
    <p:sldId id="297" r:id="rId28"/>
    <p:sldId id="298" r:id="rId29"/>
    <p:sldId id="299" r:id="rId30"/>
    <p:sldId id="331" r:id="rId31"/>
    <p:sldId id="301" r:id="rId32"/>
    <p:sldId id="302" r:id="rId33"/>
    <p:sldId id="303" r:id="rId34"/>
    <p:sldId id="305" r:id="rId35"/>
    <p:sldId id="306" r:id="rId36"/>
    <p:sldId id="307" r:id="rId37"/>
    <p:sldId id="309" r:id="rId38"/>
    <p:sldId id="308" r:id="rId39"/>
    <p:sldId id="327" r:id="rId40"/>
    <p:sldId id="328" r:id="rId41"/>
    <p:sldId id="311" r:id="rId42"/>
    <p:sldId id="326" r:id="rId43"/>
    <p:sldId id="312" r:id="rId44"/>
    <p:sldId id="313" r:id="rId45"/>
    <p:sldId id="304" r:id="rId46"/>
    <p:sldId id="314" r:id="rId47"/>
    <p:sldId id="271" r:id="rId48"/>
    <p:sldId id="272" r:id="rId49"/>
    <p:sldId id="276"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7" d="100"/>
          <a:sy n="77" d="100"/>
        </p:scale>
        <p:origin x="83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8BE5F7-5228-43CA-8A90-0120299CDC15}" type="datetimeFigureOut">
              <a:rPr lang="en-NL" smtClean="0"/>
              <a:t>22/04/2023</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EC60FB-FA05-416B-B15C-E20C5EF06E84}" type="slidenum">
              <a:rPr lang="en-NL" smtClean="0"/>
              <a:t>‹#›</a:t>
            </a:fld>
            <a:endParaRPr lang="en-NL"/>
          </a:p>
        </p:txBody>
      </p:sp>
    </p:spTree>
    <p:extLst>
      <p:ext uri="{BB962C8B-B14F-4D97-AF65-F5344CB8AC3E}">
        <p14:creationId xmlns:p14="http://schemas.microsoft.com/office/powerpoint/2010/main" val="4101103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aronvisuals?utm_source=unsplash&amp;utm_medium=referral&amp;utm_content=creditCopyText"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unsplash.com/photos/BXOXnQ26B7o?utm_source=unsplash&amp;utm_medium=referral&amp;utm_content=creditCopyText"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 by </a:t>
            </a:r>
            <a:r>
              <a:rPr lang="en-US" dirty="0">
                <a:hlinkClick r:id="rId3"/>
              </a:rPr>
              <a:t>Aron Visuals</a:t>
            </a:r>
            <a:r>
              <a:rPr lang="en-US" dirty="0"/>
              <a:t> on </a:t>
            </a:r>
            <a:r>
              <a:rPr lang="en-US" dirty="0" err="1">
                <a:hlinkClick r:id="rId4"/>
              </a:rPr>
              <a:t>Unsplash</a:t>
            </a:r>
            <a:r>
              <a:rPr lang="en-US" dirty="0"/>
              <a:t> </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1</a:t>
            </a:fld>
            <a:endParaRPr lang="en-NL"/>
          </a:p>
        </p:txBody>
      </p:sp>
    </p:spTree>
    <p:extLst>
      <p:ext uri="{BB962C8B-B14F-4D97-AF65-F5344CB8AC3E}">
        <p14:creationId xmlns:p14="http://schemas.microsoft.com/office/powerpoint/2010/main" val="158144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6</a:t>
            </a:fld>
            <a:endParaRPr lang="en-NL"/>
          </a:p>
        </p:txBody>
      </p:sp>
    </p:spTree>
    <p:extLst>
      <p:ext uri="{BB962C8B-B14F-4D97-AF65-F5344CB8AC3E}">
        <p14:creationId xmlns:p14="http://schemas.microsoft.com/office/powerpoint/2010/main" val="14973764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Additive</a:t>
            </a:r>
          </a:p>
          <a:p>
            <a:endParaRPr lang="en-US" dirty="0"/>
          </a:p>
          <a:p>
            <a:r>
              <a:rPr lang="en-US" dirty="0"/>
              <a:t>* Linear trend: trend is a straight line</a:t>
            </a:r>
          </a:p>
          <a:p>
            <a:r>
              <a:rPr lang="en-US" dirty="0"/>
              <a:t>* Linear seasonality: Seasonality with same frequency (width of cycles) and amplitude (height of cycles).</a:t>
            </a:r>
          </a:p>
          <a:p>
            <a:endParaRPr lang="en-US" dirty="0"/>
          </a:p>
          <a:p>
            <a:r>
              <a:rPr lang="en-US" dirty="0"/>
              <a:t>Multiplicative</a:t>
            </a:r>
          </a:p>
          <a:p>
            <a:endParaRPr lang="en-US" dirty="0"/>
          </a:p>
          <a:p>
            <a:r>
              <a:rPr lang="en-US" dirty="0"/>
              <a:t>* Non-linear trend: trend is a curved line	</a:t>
            </a:r>
          </a:p>
          <a:p>
            <a:pPr marL="171450" indent="-171450">
              <a:buFont typeface="Arial" panose="020B0604020202020204" pitchFamily="34" charset="0"/>
              <a:buChar char="•"/>
            </a:pPr>
            <a:r>
              <a:rPr lang="en-US" dirty="0"/>
              <a:t>Non-linear seasonality: Seasonality varies in frequency (width of cycles) and/or amplitude (height of cycles).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One of the main objectives for a decomposition is to estimate **seasonal effects** that can be used to create and present seasonally adjusted values (https://online.stat.psu.edu/stat510/lesson/5/5.1). So to choose between additive and multiplicative decompositions we consider that: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 The additive model is useful when the seasonal variation is relatively constant over time.</a:t>
            </a:r>
          </a:p>
          <a:p>
            <a:pPr marL="0" indent="0">
              <a:buFont typeface="Arial" panose="020B0604020202020204" pitchFamily="34" charset="0"/>
              <a:buNone/>
            </a:pPr>
            <a:r>
              <a:rPr lang="en-US" dirty="0"/>
              <a:t>* The multiplicative model is useful when the seasonal variation increases over time.</a:t>
            </a:r>
          </a:p>
          <a:p>
            <a:pPr marL="0" indent="0">
              <a:buFont typeface="Arial" panose="020B0604020202020204" pitchFamily="34" charset="0"/>
              <a:buNone/>
            </a:pP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19</a:t>
            </a:fld>
            <a:endParaRPr lang="en-NL"/>
          </a:p>
        </p:txBody>
      </p:sp>
    </p:spTree>
    <p:extLst>
      <p:ext uri="{BB962C8B-B14F-4D97-AF65-F5344CB8AC3E}">
        <p14:creationId xmlns:p14="http://schemas.microsoft.com/office/powerpoint/2010/main" val="32250921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Purely AR models look like linear regression models where the predictive variables are the p previous periods.</a:t>
            </a:r>
          </a:p>
          <a:p>
            <a:endParaRPr lang="en-US" dirty="0"/>
          </a:p>
          <a:p>
            <a:r>
              <a:rPr lang="en-US" dirty="0"/>
              <a:t>A stationary series is a series without trend or seasonality</a:t>
            </a:r>
          </a:p>
          <a:p>
            <a:endParaRPr lang="en-US" dirty="0"/>
          </a:p>
          <a:p>
            <a:r>
              <a:rPr lang="en-US" dirty="0"/>
              <a:t>Error component: The part of the series not explained by trend or seasonality</a:t>
            </a:r>
          </a:p>
          <a:p>
            <a:endParaRPr lang="en-US" dirty="0"/>
          </a:p>
          <a:p>
            <a:r>
              <a:rPr lang="en-US" dirty="0"/>
              <a:t>MA models look like linear regression models where the predictive variables are the q previous periods of errors</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28</a:t>
            </a:fld>
            <a:endParaRPr lang="en-NL"/>
          </a:p>
        </p:txBody>
      </p:sp>
    </p:spTree>
    <p:extLst>
      <p:ext uri="{BB962C8B-B14F-4D97-AF65-F5344CB8AC3E}">
        <p14:creationId xmlns:p14="http://schemas.microsoft.com/office/powerpoint/2010/main" val="2194526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Station</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29</a:t>
            </a:fld>
            <a:endParaRPr lang="en-NL"/>
          </a:p>
        </p:txBody>
      </p:sp>
    </p:spTree>
    <p:extLst>
      <p:ext uri="{BB962C8B-B14F-4D97-AF65-F5344CB8AC3E}">
        <p14:creationId xmlns:p14="http://schemas.microsoft.com/office/powerpoint/2010/main" val="1880180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obtain the seasonal ARIMA terms P and Q we use the patterns appear in ACF and PACF plots that use seasonal lag</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38</a:t>
            </a:fld>
            <a:endParaRPr lang="en-NL"/>
          </a:p>
        </p:txBody>
      </p:sp>
    </p:spTree>
    <p:extLst>
      <p:ext uri="{BB962C8B-B14F-4D97-AF65-F5344CB8AC3E}">
        <p14:creationId xmlns:p14="http://schemas.microsoft.com/office/powerpoint/2010/main" val="565347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The Akaike Information Criterion (AIC) and the Bayesian Information Criterion (BIC) are two widely used criteria for selecting the optimal parameters of an ARIMA model. The general rule of thumb is that the model with the lowest AIC or BIC values should be chosen. However, it is important to keep in mind that the AIC and BIC do not always select the same model as the best one. In some cases, the AIC may select a model with higher complexity than the BIC, or vice versa. In such cases, it may be necessary to evaluate the models using other criteria, such as the out-of-sample predictive accuracy of the models. Ultimately, the choice of the best ARIMA model should be based on the balance between model complexity and predictive accuracy.</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39</a:t>
            </a:fld>
            <a:endParaRPr lang="en-NL"/>
          </a:p>
        </p:txBody>
      </p:sp>
    </p:spTree>
    <p:extLst>
      <p:ext uri="{BB962C8B-B14F-4D97-AF65-F5344CB8AC3E}">
        <p14:creationId xmlns:p14="http://schemas.microsoft.com/office/powerpoint/2010/main" val="35757852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The </a:t>
            </a:r>
            <a:r>
              <a:rPr lang="en-US" dirty="0" err="1">
                <a:effectLst/>
              </a:rPr>
              <a:t>Ljung</a:t>
            </a:r>
            <a:r>
              <a:rPr lang="en-US" dirty="0">
                <a:effectLst/>
              </a:rPr>
              <a:t>–Box test is a statistical test used to evaluate autocorrelation of residuals in an autoregressive model such as an ARIMA model. It is used to determine whether the residuals of an ARIMA model follow a white noise process. The test statistic is the sum of squared autocorrelations of the residuals at lags 1 to k, and is compared against critical values from the chi-squared distribution with k degrees of freedom. If the test statistic is greater than the critical value, then the null hypothesis of no autocorrelation is rejected. This suggests that the model should be improved.</a:t>
            </a:r>
          </a:p>
          <a:p>
            <a:endParaRPr lang="en-US" dirty="0">
              <a:effectLst/>
            </a:endParaRPr>
          </a:p>
          <a:p>
            <a:r>
              <a:rPr lang="en-US" dirty="0">
                <a:effectLst/>
              </a:rPr>
              <a:t>The Jarque–Bera test is a statistical test used to assess the validity of ARIMA models. It is based on the skewness and kurtosis of the residuals. The test statistic is defined as: JB = n/6 x (S2 + (K – 3)2/4) Where n is the number of residuals, S is the sample skewness, and K is the sample kurtosis. If the JB statistic is greater than the critical value of the chi-squared distribution at a given significance level, then the null hypothesis of a normal distribution is rejected, indicating that the ARIMA model is not valid. This suggests that the model is not capturing the underlying structure of the data and is not an accurate representation of the system being modeled.</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40</a:t>
            </a:fld>
            <a:endParaRPr lang="en-NL"/>
          </a:p>
        </p:txBody>
      </p:sp>
    </p:spTree>
    <p:extLst>
      <p:ext uri="{BB962C8B-B14F-4D97-AF65-F5344CB8AC3E}">
        <p14:creationId xmlns:p14="http://schemas.microsoft.com/office/powerpoint/2010/main" val="26664299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Stan is a state-of-the-art platform for statistical modeling and high-performance statistical computation.</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44</a:t>
            </a:fld>
            <a:endParaRPr lang="en-NL"/>
          </a:p>
        </p:txBody>
      </p:sp>
    </p:spTree>
    <p:extLst>
      <p:ext uri="{BB962C8B-B14F-4D97-AF65-F5344CB8AC3E}">
        <p14:creationId xmlns:p14="http://schemas.microsoft.com/office/powerpoint/2010/main" val="14239440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4/22/2023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4/22/2023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4/22/2023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4/22/2023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4/22/2023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4/22/2023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4/22/2023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4/22/2023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4/22/2023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4/22/2023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4/22/2023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4/22/2023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5.jpg"/><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statsmodels.org/dev/generated/statsmodels.tsa.seasonal.seasonal_decompose.html"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hyperlink" Target="https://people.duke.edu/~rnau/411diff.ht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alkaline-ml.com/pmdarima/tips_and_tricks.html"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hyperlink" Target="https://facebook.github.io/prophet/"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hyperlink" Target="http://mc-stan.org/" TargetMode="External"/></Relationships>
</file>

<file path=ppt/slides/_rels/slide45.xml.rels><?xml version="1.0" encoding="UTF-8" standalone="yes"?>
<Relationships xmlns="http://schemas.openxmlformats.org/package/2006/relationships"><Relationship Id="rId3" Type="http://schemas.openxmlformats.org/officeDocument/2006/relationships/hyperlink" Target="https://www.kaggle.com/code/kishorkhengare/notebook-cement-sales-and-demand-forecasting" TargetMode="External"/><Relationship Id="rId2" Type="http://schemas.openxmlformats.org/officeDocument/2006/relationships/hyperlink" Target="https://www.kaggle.com/datasets/kishorkhengare/cement-sales-demand/code" TargetMode="External"/><Relationship Id="rId1" Type="http://schemas.openxmlformats.org/officeDocument/2006/relationships/slideLayout" Target="../slideLayouts/slideLayout2.xml"/><Relationship Id="rId5" Type="http://schemas.openxmlformats.org/officeDocument/2006/relationships/hyperlink" Target="https://public.tableau.com/app/resources/sample-data" TargetMode="External"/><Relationship Id="rId4" Type="http://schemas.openxmlformats.org/officeDocument/2006/relationships/hyperlink" Target="https://www.kaggle.com/datasets/ujjwalchowdhury/walmartcleaned"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facebook/prophet" TargetMode="External"/><Relationship Id="rId2" Type="http://schemas.openxmlformats.org/officeDocument/2006/relationships/hyperlink" Target="https://facebook.github.io/prophet/" TargetMode="External"/><Relationship Id="rId1" Type="http://schemas.openxmlformats.org/officeDocument/2006/relationships/slideLayout" Target="../slideLayouts/slideLayout2.xml"/><Relationship Id="rId4" Type="http://schemas.openxmlformats.org/officeDocument/2006/relationships/hyperlink" Target="https://nbviewer.org/github/nicolasfauchereau/Auckland_Cycling/blob/master/notebooks/Auckland_cycling_and_weather.ipynb"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hyperlink" Target="https://www.kaggle.com/competitions/demand-forecasting-kernels-only/data"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5300" dirty="0"/>
              <a:t>JADS </a:t>
            </a:r>
            <a:r>
              <a:rPr lang="en-US" sz="5300" dirty="0" err="1"/>
              <a:t>MKBdatalab</a:t>
            </a:r>
            <a:r>
              <a:rPr lang="en-US" sz="5300" dirty="0"/>
              <a:t> Masterclass</a:t>
            </a:r>
            <a:br>
              <a:rPr lang="en-US" sz="5300" dirty="0"/>
            </a:br>
            <a:br>
              <a:rPr lang="en-US" sz="5300" dirty="0"/>
            </a:br>
            <a:r>
              <a:rPr lang="en-US" sz="4800" dirty="0"/>
              <a:t>Introduction to Time Series Forecasting</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lnSpcReduction="10000"/>
          </a:bodyPr>
          <a:lstStyle/>
          <a:p>
            <a:r>
              <a:rPr lang="en-US" sz="2400" dirty="0">
                <a:solidFill>
                  <a:schemeClr val="tx1">
                    <a:lumMod val="85000"/>
                    <a:lumOff val="15000"/>
                  </a:schemeClr>
                </a:solidFill>
              </a:rPr>
              <a:t>Danielle Paes Barretto</a:t>
            </a:r>
          </a:p>
          <a:p>
            <a:r>
              <a:rPr lang="en-US" dirty="0">
                <a:solidFill>
                  <a:schemeClr val="tx1">
                    <a:lumMod val="85000"/>
                    <a:lumOff val="15000"/>
                  </a:schemeClr>
                </a:solidFill>
              </a:rPr>
              <a:t>April 25, 2023</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B2EF9-E456-FA6A-F711-40685C74F60F}"/>
              </a:ext>
            </a:extLst>
          </p:cNvPr>
          <p:cNvSpPr>
            <a:spLocks noGrp="1"/>
          </p:cNvSpPr>
          <p:nvPr>
            <p:ph type="title"/>
          </p:nvPr>
        </p:nvSpPr>
        <p:spPr/>
        <p:txBody>
          <a:bodyPr/>
          <a:lstStyle/>
          <a:p>
            <a:r>
              <a:rPr lang="en-US" dirty="0"/>
              <a:t>What is Forecasting?</a:t>
            </a:r>
            <a:endParaRPr lang="en-NL" dirty="0"/>
          </a:p>
        </p:txBody>
      </p:sp>
      <p:sp>
        <p:nvSpPr>
          <p:cNvPr id="3" name="Content Placeholder 2">
            <a:extLst>
              <a:ext uri="{FF2B5EF4-FFF2-40B4-BE49-F238E27FC236}">
                <a16:creationId xmlns:a16="http://schemas.microsoft.com/office/drawing/2014/main" id="{87D2E9FD-3596-DECB-341C-2E0081AE6BDF}"/>
              </a:ext>
            </a:extLst>
          </p:cNvPr>
          <p:cNvSpPr>
            <a:spLocks noGrp="1"/>
          </p:cNvSpPr>
          <p:nvPr>
            <p:ph idx="1"/>
          </p:nvPr>
        </p:nvSpPr>
        <p:spPr>
          <a:xfrm>
            <a:off x="1097280" y="2108201"/>
            <a:ext cx="10058400" cy="3914911"/>
          </a:xfrm>
        </p:spPr>
        <p:txBody>
          <a:bodyPr/>
          <a:lstStyle/>
          <a:p>
            <a:pPr>
              <a:buFont typeface="Wingdings" panose="05000000000000000000" pitchFamily="2" charset="2"/>
              <a:buChar char="v"/>
            </a:pPr>
            <a:r>
              <a:rPr lang="en-US" dirty="0">
                <a:effectLst/>
              </a:rPr>
              <a:t> It is a tool used to predict future outcomes based on past data and current trends.</a:t>
            </a:r>
          </a:p>
          <a:p>
            <a:pPr>
              <a:buFont typeface="Wingdings" panose="05000000000000000000" pitchFamily="2" charset="2"/>
              <a:buChar char="v"/>
            </a:pPr>
            <a:r>
              <a:rPr lang="en-US" dirty="0">
                <a:effectLst/>
              </a:rPr>
              <a:t> It can help businesses make better decisions. </a:t>
            </a:r>
            <a:endParaRPr lang="en-US" dirty="0"/>
          </a:p>
          <a:p>
            <a:pPr>
              <a:buFont typeface="Wingdings" panose="05000000000000000000" pitchFamily="2" charset="2"/>
              <a:buChar char="v"/>
            </a:pPr>
            <a:r>
              <a:rPr lang="en-US" dirty="0">
                <a:effectLst/>
              </a:rPr>
              <a:t> It can inform government policy decisions. </a:t>
            </a:r>
            <a:endParaRPr lang="en-US" dirty="0"/>
          </a:p>
          <a:p>
            <a:pPr>
              <a:buFont typeface="Wingdings" panose="05000000000000000000" pitchFamily="2" charset="2"/>
              <a:buChar char="v"/>
            </a:pPr>
            <a:r>
              <a:rPr lang="en-US" dirty="0">
                <a:effectLst/>
              </a:rPr>
              <a:t> Ultimately, it benefits the population by ensuring resources are allocated in the most effective way.</a:t>
            </a:r>
            <a:endParaRPr lang="en-NL" dirty="0"/>
          </a:p>
        </p:txBody>
      </p:sp>
      <p:pic>
        <p:nvPicPr>
          <p:cNvPr id="5" name="Picture 4">
            <a:extLst>
              <a:ext uri="{FF2B5EF4-FFF2-40B4-BE49-F238E27FC236}">
                <a16:creationId xmlns:a16="http://schemas.microsoft.com/office/drawing/2014/main" id="{0C880F6C-103D-B722-860F-E2BE435BF2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67163" y="181247"/>
            <a:ext cx="2255385" cy="1661467"/>
          </a:xfrm>
          <a:prstGeom prst="rect">
            <a:avLst/>
          </a:prstGeom>
        </p:spPr>
      </p:pic>
    </p:spTree>
    <p:extLst>
      <p:ext uri="{BB962C8B-B14F-4D97-AF65-F5344CB8AC3E}">
        <p14:creationId xmlns:p14="http://schemas.microsoft.com/office/powerpoint/2010/main" val="3169025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F8705-4572-D880-C6A9-CD34A4C96910}"/>
              </a:ext>
            </a:extLst>
          </p:cNvPr>
          <p:cNvSpPr>
            <a:spLocks noGrp="1"/>
          </p:cNvSpPr>
          <p:nvPr>
            <p:ph type="title"/>
          </p:nvPr>
        </p:nvSpPr>
        <p:spPr>
          <a:xfrm>
            <a:off x="1097280" y="286603"/>
            <a:ext cx="10263146" cy="1450757"/>
          </a:xfrm>
        </p:spPr>
        <p:txBody>
          <a:bodyPr>
            <a:normAutofit/>
          </a:bodyPr>
          <a:lstStyle/>
          <a:p>
            <a:r>
              <a:rPr lang="en-US" sz="4400" dirty="0"/>
              <a:t>Examples of Forecasting Applications</a:t>
            </a:r>
            <a:endParaRPr lang="en-NL" sz="4400" dirty="0"/>
          </a:p>
        </p:txBody>
      </p:sp>
      <p:sp>
        <p:nvSpPr>
          <p:cNvPr id="3" name="Content Placeholder 2">
            <a:extLst>
              <a:ext uri="{FF2B5EF4-FFF2-40B4-BE49-F238E27FC236}">
                <a16:creationId xmlns:a16="http://schemas.microsoft.com/office/drawing/2014/main" id="{77A26F4A-5979-4520-7978-2915CFF6C50E}"/>
              </a:ext>
            </a:extLst>
          </p:cNvPr>
          <p:cNvSpPr>
            <a:spLocks noGrp="1"/>
          </p:cNvSpPr>
          <p:nvPr>
            <p:ph idx="1"/>
          </p:nvPr>
        </p:nvSpPr>
        <p:spPr>
          <a:xfrm>
            <a:off x="1097280" y="2108201"/>
            <a:ext cx="10058400" cy="4123634"/>
          </a:xfrm>
        </p:spPr>
        <p:txBody>
          <a:bodyPr>
            <a:normAutofit fontScale="85000" lnSpcReduction="20000"/>
          </a:bodyPr>
          <a:lstStyle/>
          <a:p>
            <a:pPr marL="457200" indent="-457200">
              <a:buFont typeface="+mj-lt"/>
              <a:buAutoNum type="arabicPeriod"/>
            </a:pPr>
            <a:r>
              <a:rPr lang="en-US" b="1" dirty="0">
                <a:effectLst/>
              </a:rPr>
              <a:t>Financial</a:t>
            </a:r>
            <a:r>
              <a:rPr lang="en-US" dirty="0">
                <a:effectLst/>
              </a:rPr>
              <a:t>: Stock market predictions, currency exchange rate forecasting, investment portfolio optimization. </a:t>
            </a:r>
          </a:p>
          <a:p>
            <a:pPr marL="457200" indent="-457200">
              <a:buFont typeface="+mj-lt"/>
              <a:buAutoNum type="arabicPeriod"/>
            </a:pPr>
            <a:r>
              <a:rPr lang="en-US" b="1" dirty="0">
                <a:effectLst/>
              </a:rPr>
              <a:t>Retail</a:t>
            </a:r>
            <a:r>
              <a:rPr lang="en-US" dirty="0">
                <a:effectLst/>
              </a:rPr>
              <a:t>: Demand forecasting, inventory management, pricing optimization. </a:t>
            </a:r>
          </a:p>
          <a:p>
            <a:pPr marL="457200" indent="-457200">
              <a:buFont typeface="+mj-lt"/>
              <a:buAutoNum type="arabicPeriod"/>
            </a:pPr>
            <a:r>
              <a:rPr lang="en-US" b="1" dirty="0">
                <a:effectLst/>
              </a:rPr>
              <a:t>Healthcare</a:t>
            </a:r>
            <a:r>
              <a:rPr lang="en-US" dirty="0">
                <a:effectLst/>
              </a:rPr>
              <a:t>: Disease outbreak forecasting, medical treatment effectiveness, medication side effects. </a:t>
            </a:r>
          </a:p>
          <a:p>
            <a:pPr marL="457200" indent="-457200">
              <a:buFont typeface="+mj-lt"/>
              <a:buAutoNum type="arabicPeriod"/>
            </a:pPr>
            <a:r>
              <a:rPr lang="en-US" b="1" dirty="0">
                <a:effectLst/>
              </a:rPr>
              <a:t>Weather</a:t>
            </a:r>
            <a:r>
              <a:rPr lang="en-US" dirty="0">
                <a:effectLst/>
              </a:rPr>
              <a:t>: Climate change predictions, hurricane tracking, air quality predictions. </a:t>
            </a:r>
          </a:p>
          <a:p>
            <a:pPr marL="457200" indent="-457200">
              <a:buFont typeface="+mj-lt"/>
              <a:buAutoNum type="arabicPeriod"/>
            </a:pPr>
            <a:r>
              <a:rPr lang="en-US" b="1" dirty="0">
                <a:effectLst/>
              </a:rPr>
              <a:t>Manufacturing</a:t>
            </a:r>
            <a:r>
              <a:rPr lang="en-US" dirty="0">
                <a:effectLst/>
              </a:rPr>
              <a:t>: Production planning, supply chain management, machinery maintenance. </a:t>
            </a:r>
          </a:p>
          <a:p>
            <a:pPr marL="457200" indent="-457200">
              <a:buFont typeface="+mj-lt"/>
              <a:buAutoNum type="arabicPeriod"/>
            </a:pPr>
            <a:r>
              <a:rPr lang="en-US" b="1" dirty="0">
                <a:effectLst/>
              </a:rPr>
              <a:t>Energy</a:t>
            </a:r>
            <a:r>
              <a:rPr lang="en-US" dirty="0">
                <a:effectLst/>
              </a:rPr>
              <a:t>: Renewable energy forecasting, energy usage optimization, power grid maintenance. </a:t>
            </a:r>
          </a:p>
          <a:p>
            <a:pPr marL="457200" indent="-457200">
              <a:buFont typeface="+mj-lt"/>
              <a:buAutoNum type="arabicPeriod"/>
            </a:pPr>
            <a:r>
              <a:rPr lang="en-US" b="1" dirty="0">
                <a:effectLst/>
              </a:rPr>
              <a:t>Transportation</a:t>
            </a:r>
            <a:r>
              <a:rPr lang="en-US" dirty="0">
                <a:effectLst/>
              </a:rPr>
              <a:t>: Traffic flow predictions, airline scheduling, ride-sharing optimization.</a:t>
            </a:r>
          </a:p>
          <a:p>
            <a:pPr marL="457200" indent="-457200">
              <a:buFont typeface="+mj-lt"/>
              <a:buAutoNum type="arabicPeriod"/>
            </a:pPr>
            <a:r>
              <a:rPr lang="en-US" b="1" dirty="0">
                <a:effectLst/>
              </a:rPr>
              <a:t>Sports</a:t>
            </a:r>
            <a:r>
              <a:rPr lang="en-US" dirty="0">
                <a:effectLst/>
              </a:rPr>
              <a:t>: Team performance predictions, player performance analysis, win probability estimations. </a:t>
            </a:r>
            <a:endParaRPr lang="en-US" dirty="0"/>
          </a:p>
          <a:p>
            <a:pPr marL="457200" indent="-457200">
              <a:buFont typeface="+mj-lt"/>
              <a:buAutoNum type="arabicPeriod"/>
            </a:pPr>
            <a:r>
              <a:rPr lang="en-US" b="1" dirty="0">
                <a:effectLst/>
              </a:rPr>
              <a:t>Advertising</a:t>
            </a:r>
            <a:r>
              <a:rPr lang="en-US" dirty="0">
                <a:effectLst/>
              </a:rPr>
              <a:t>: Ad placement optimization, campaign effectiveness, customer segmentation. </a:t>
            </a:r>
            <a:endParaRPr lang="en-US" dirty="0"/>
          </a:p>
          <a:p>
            <a:pPr marL="457200" indent="-457200">
              <a:buFont typeface="+mj-lt"/>
              <a:buAutoNum type="arabicPeriod"/>
            </a:pPr>
            <a:r>
              <a:rPr lang="en-US" b="1" dirty="0">
                <a:effectLst/>
              </a:rPr>
              <a:t>Security</a:t>
            </a:r>
            <a:r>
              <a:rPr lang="en-US" dirty="0">
                <a:effectLst/>
              </a:rPr>
              <a:t>: Intrusion detection, anomaly detection, malware analysis.</a:t>
            </a:r>
            <a:endParaRPr lang="en-NL" dirty="0"/>
          </a:p>
        </p:txBody>
      </p:sp>
    </p:spTree>
    <p:extLst>
      <p:ext uri="{BB962C8B-B14F-4D97-AF65-F5344CB8AC3E}">
        <p14:creationId xmlns:p14="http://schemas.microsoft.com/office/powerpoint/2010/main" val="362588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C60EB-E3A9-D475-AB61-20FD1F9A4909}"/>
              </a:ext>
            </a:extLst>
          </p:cNvPr>
          <p:cNvSpPr>
            <a:spLocks noGrp="1"/>
          </p:cNvSpPr>
          <p:nvPr>
            <p:ph type="title"/>
          </p:nvPr>
        </p:nvSpPr>
        <p:spPr/>
        <p:txBody>
          <a:bodyPr/>
          <a:lstStyle/>
          <a:p>
            <a:r>
              <a:rPr lang="en-US" dirty="0"/>
              <a:t>The Business Problem</a:t>
            </a:r>
            <a:endParaRPr lang="en-NL" dirty="0"/>
          </a:p>
        </p:txBody>
      </p:sp>
      <p:sp>
        <p:nvSpPr>
          <p:cNvPr id="3" name="Content Placeholder 2">
            <a:extLst>
              <a:ext uri="{FF2B5EF4-FFF2-40B4-BE49-F238E27FC236}">
                <a16:creationId xmlns:a16="http://schemas.microsoft.com/office/drawing/2014/main" id="{38A1F65B-B126-68EA-7EFF-599D414D59D9}"/>
              </a:ext>
            </a:extLst>
          </p:cNvPr>
          <p:cNvSpPr>
            <a:spLocks noGrp="1"/>
          </p:cNvSpPr>
          <p:nvPr>
            <p:ph idx="1"/>
          </p:nvPr>
        </p:nvSpPr>
        <p:spPr/>
        <p:txBody>
          <a:bodyPr/>
          <a:lstStyle/>
          <a:p>
            <a:r>
              <a:rPr lang="en-US" dirty="0">
                <a:solidFill>
                  <a:srgbClr val="000000"/>
                </a:solidFill>
                <a:latin typeface="Helvetica Neue"/>
              </a:rPr>
              <a:t>F</a:t>
            </a:r>
            <a:r>
              <a:rPr lang="en-US" b="0" i="0" dirty="0">
                <a:solidFill>
                  <a:srgbClr val="000000"/>
                </a:solidFill>
                <a:effectLst/>
                <a:latin typeface="Helvetica Neue"/>
              </a:rPr>
              <a:t>orecast 3 months (01-01-2018 until 31-03-2018) of sales for item 28 at store.</a:t>
            </a:r>
            <a:endParaRPr lang="en-NL" dirty="0"/>
          </a:p>
        </p:txBody>
      </p:sp>
    </p:spTree>
    <p:extLst>
      <p:ext uri="{BB962C8B-B14F-4D97-AF65-F5344CB8AC3E}">
        <p14:creationId xmlns:p14="http://schemas.microsoft.com/office/powerpoint/2010/main" val="14702115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485F2-3E78-E94F-65D7-508508F6B404}"/>
              </a:ext>
            </a:extLst>
          </p:cNvPr>
          <p:cNvSpPr>
            <a:spLocks noGrp="1"/>
          </p:cNvSpPr>
          <p:nvPr>
            <p:ph type="title"/>
          </p:nvPr>
        </p:nvSpPr>
        <p:spPr/>
        <p:txBody>
          <a:bodyPr/>
          <a:lstStyle/>
          <a:p>
            <a:r>
              <a:rPr lang="en-US" dirty="0"/>
              <a:t>Time Series Components</a:t>
            </a:r>
            <a:endParaRPr lang="en-NL" dirty="0"/>
          </a:p>
        </p:txBody>
      </p:sp>
      <p:sp>
        <p:nvSpPr>
          <p:cNvPr id="4" name="Text Placeholder 3">
            <a:extLst>
              <a:ext uri="{FF2B5EF4-FFF2-40B4-BE49-F238E27FC236}">
                <a16:creationId xmlns:a16="http://schemas.microsoft.com/office/drawing/2014/main" id="{E34185ED-A3A6-D50E-D46E-D3F586F5B71D}"/>
              </a:ext>
            </a:extLst>
          </p:cNvPr>
          <p:cNvSpPr>
            <a:spLocks noGrp="1"/>
          </p:cNvSpPr>
          <p:nvPr>
            <p:ph type="body" idx="1"/>
          </p:nvPr>
        </p:nvSpPr>
        <p:spPr/>
        <p:txBody>
          <a:bodyPr/>
          <a:lstStyle/>
          <a:p>
            <a:endParaRPr lang="en-NL"/>
          </a:p>
        </p:txBody>
      </p:sp>
    </p:spTree>
    <p:extLst>
      <p:ext uri="{BB962C8B-B14F-4D97-AF65-F5344CB8AC3E}">
        <p14:creationId xmlns:p14="http://schemas.microsoft.com/office/powerpoint/2010/main" val="2206351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938CD087-FD0A-85B3-DD70-D179A091C7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2018" y="171468"/>
            <a:ext cx="7030278" cy="57390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3875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41E25B-54F8-7736-BC31-62D9AF5DC7C3}"/>
              </a:ext>
            </a:extLst>
          </p:cNvPr>
          <p:cNvSpPr>
            <a:spLocks noGrp="1"/>
          </p:cNvSpPr>
          <p:nvPr>
            <p:ph type="title"/>
          </p:nvPr>
        </p:nvSpPr>
        <p:spPr/>
        <p:txBody>
          <a:bodyPr/>
          <a:lstStyle/>
          <a:p>
            <a:r>
              <a:rPr lang="en-US" dirty="0"/>
              <a:t>Trend</a:t>
            </a:r>
            <a:endParaRPr lang="en-NL" dirty="0"/>
          </a:p>
        </p:txBody>
      </p:sp>
      <p:sp>
        <p:nvSpPr>
          <p:cNvPr id="5" name="Content Placeholder 4">
            <a:extLst>
              <a:ext uri="{FF2B5EF4-FFF2-40B4-BE49-F238E27FC236}">
                <a16:creationId xmlns:a16="http://schemas.microsoft.com/office/drawing/2014/main" id="{F9FF0C7A-B3CE-A06F-679E-6175A6CF4B74}"/>
              </a:ext>
            </a:extLst>
          </p:cNvPr>
          <p:cNvSpPr>
            <a:spLocks noGrp="1"/>
          </p:cNvSpPr>
          <p:nvPr>
            <p:ph idx="1"/>
          </p:nvPr>
        </p:nvSpPr>
        <p:spPr/>
        <p:txBody>
          <a:bodyPr/>
          <a:lstStyle/>
          <a:p>
            <a:r>
              <a:rPr lang="en-US" b="0" i="0" dirty="0">
                <a:solidFill>
                  <a:srgbClr val="000000"/>
                </a:solidFill>
                <a:effectLst/>
                <a:latin typeface="Helvetica Neue"/>
              </a:rPr>
              <a:t>Shows whether the series is consistently decreasing (downward trend), constant (no trend) or increasing (upward trend) over time.</a:t>
            </a:r>
            <a:endParaRPr lang="en-NL" dirty="0"/>
          </a:p>
        </p:txBody>
      </p:sp>
      <p:pic>
        <p:nvPicPr>
          <p:cNvPr id="6" name="Picture 5">
            <a:extLst>
              <a:ext uri="{FF2B5EF4-FFF2-40B4-BE49-F238E27FC236}">
                <a16:creationId xmlns:a16="http://schemas.microsoft.com/office/drawing/2014/main" id="{276C6385-56B7-E1DD-4B26-D74DE4DA45B6}"/>
              </a:ext>
            </a:extLst>
          </p:cNvPr>
          <p:cNvPicPr>
            <a:picLocks noChangeAspect="1"/>
          </p:cNvPicPr>
          <p:nvPr/>
        </p:nvPicPr>
        <p:blipFill>
          <a:blip r:embed="rId2"/>
          <a:stretch>
            <a:fillRect/>
          </a:stretch>
        </p:blipFill>
        <p:spPr>
          <a:xfrm>
            <a:off x="904795" y="4413546"/>
            <a:ext cx="7559695" cy="1455546"/>
          </a:xfrm>
          <a:prstGeom prst="rect">
            <a:avLst/>
          </a:prstGeom>
        </p:spPr>
      </p:pic>
      <p:pic>
        <p:nvPicPr>
          <p:cNvPr id="8" name="Picture 7">
            <a:extLst>
              <a:ext uri="{FF2B5EF4-FFF2-40B4-BE49-F238E27FC236}">
                <a16:creationId xmlns:a16="http://schemas.microsoft.com/office/drawing/2014/main" id="{771F7816-FCB3-C457-9549-101B1E77C051}"/>
              </a:ext>
            </a:extLst>
          </p:cNvPr>
          <p:cNvPicPr>
            <a:picLocks noChangeAspect="1"/>
          </p:cNvPicPr>
          <p:nvPr/>
        </p:nvPicPr>
        <p:blipFill>
          <a:blip r:embed="rId3"/>
          <a:stretch>
            <a:fillRect/>
          </a:stretch>
        </p:blipFill>
        <p:spPr>
          <a:xfrm>
            <a:off x="836209" y="2866552"/>
            <a:ext cx="7628281" cy="1546994"/>
          </a:xfrm>
          <a:prstGeom prst="rect">
            <a:avLst/>
          </a:prstGeom>
        </p:spPr>
      </p:pic>
    </p:spTree>
    <p:extLst>
      <p:ext uri="{BB962C8B-B14F-4D97-AF65-F5344CB8AC3E}">
        <p14:creationId xmlns:p14="http://schemas.microsoft.com/office/powerpoint/2010/main" val="41162954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78148-2A24-2547-74EA-8414EC36222E}"/>
              </a:ext>
            </a:extLst>
          </p:cNvPr>
          <p:cNvSpPr>
            <a:spLocks noGrp="1"/>
          </p:cNvSpPr>
          <p:nvPr>
            <p:ph type="title"/>
          </p:nvPr>
        </p:nvSpPr>
        <p:spPr/>
        <p:txBody>
          <a:bodyPr/>
          <a:lstStyle/>
          <a:p>
            <a:r>
              <a:rPr lang="en-US" dirty="0"/>
              <a:t>Seasonality</a:t>
            </a:r>
            <a:endParaRPr lang="en-NL" dirty="0"/>
          </a:p>
        </p:txBody>
      </p:sp>
      <p:sp>
        <p:nvSpPr>
          <p:cNvPr id="3" name="Content Placeholder 2">
            <a:extLst>
              <a:ext uri="{FF2B5EF4-FFF2-40B4-BE49-F238E27FC236}">
                <a16:creationId xmlns:a16="http://schemas.microsoft.com/office/drawing/2014/main" id="{EC5A09C7-2B8D-8CE8-342C-9A0F42734547}"/>
              </a:ext>
            </a:extLst>
          </p:cNvPr>
          <p:cNvSpPr>
            <a:spLocks noGrp="1"/>
          </p:cNvSpPr>
          <p:nvPr>
            <p:ph idx="1"/>
          </p:nvPr>
        </p:nvSpPr>
        <p:spPr>
          <a:xfrm>
            <a:off x="1097280" y="2108201"/>
            <a:ext cx="10058400" cy="1559338"/>
          </a:xfrm>
        </p:spPr>
        <p:txBody>
          <a:bodyPr>
            <a:normAutofit fontScale="92500" lnSpcReduction="20000"/>
          </a:bodyPr>
          <a:lstStyle/>
          <a:p>
            <a:r>
              <a:rPr lang="en-US" b="0" i="0" dirty="0">
                <a:solidFill>
                  <a:srgbClr val="000000"/>
                </a:solidFill>
                <a:effectLst/>
                <a:latin typeface="Helvetica Neue"/>
              </a:rPr>
              <a:t>Describes the periodic signal in your time series. </a:t>
            </a:r>
            <a:r>
              <a:rPr lang="en-US" b="1" i="0" dirty="0">
                <a:solidFill>
                  <a:srgbClr val="000000"/>
                </a:solidFill>
                <a:effectLst/>
                <a:latin typeface="Helvetica Neue"/>
              </a:rPr>
              <a:t>Seasonality</a:t>
            </a:r>
            <a:r>
              <a:rPr lang="en-US" b="0" i="0" dirty="0">
                <a:solidFill>
                  <a:srgbClr val="000000"/>
                </a:solidFill>
                <a:effectLst/>
                <a:latin typeface="Helvetica Neue"/>
              </a:rPr>
              <a:t> should always present a fixed and known period.</a:t>
            </a:r>
          </a:p>
          <a:p>
            <a:r>
              <a:rPr lang="en-US" dirty="0">
                <a:effectLst/>
              </a:rPr>
              <a:t>These changes usually happen on a regular basis, like on a daily, weekly, or yearly basis. Seasonality is usually caused by natural cyclical patterns or by the conventions of the people regarding certain dates and times.</a:t>
            </a:r>
            <a:endParaRPr lang="en-NL" dirty="0"/>
          </a:p>
        </p:txBody>
      </p:sp>
    </p:spTree>
    <p:extLst>
      <p:ext uri="{BB962C8B-B14F-4D97-AF65-F5344CB8AC3E}">
        <p14:creationId xmlns:p14="http://schemas.microsoft.com/office/powerpoint/2010/main" val="1644239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F032F-7A39-8DD9-566C-2801B69DD153}"/>
              </a:ext>
            </a:extLst>
          </p:cNvPr>
          <p:cNvSpPr>
            <a:spLocks noGrp="1"/>
          </p:cNvSpPr>
          <p:nvPr>
            <p:ph type="title"/>
          </p:nvPr>
        </p:nvSpPr>
        <p:spPr/>
        <p:txBody>
          <a:bodyPr/>
          <a:lstStyle/>
          <a:p>
            <a:r>
              <a:rPr lang="en-US" dirty="0"/>
              <a:t>Cyclical Patterns</a:t>
            </a:r>
            <a:endParaRPr lang="en-NL" dirty="0"/>
          </a:p>
        </p:txBody>
      </p:sp>
      <p:sp>
        <p:nvSpPr>
          <p:cNvPr id="3" name="Content Placeholder 2">
            <a:extLst>
              <a:ext uri="{FF2B5EF4-FFF2-40B4-BE49-F238E27FC236}">
                <a16:creationId xmlns:a16="http://schemas.microsoft.com/office/drawing/2014/main" id="{DD3B4880-1AB1-A8D0-3BD7-09AA8E240BC9}"/>
              </a:ext>
            </a:extLst>
          </p:cNvPr>
          <p:cNvSpPr>
            <a:spLocks noGrp="1"/>
          </p:cNvSpPr>
          <p:nvPr>
            <p:ph idx="1"/>
          </p:nvPr>
        </p:nvSpPr>
        <p:spPr>
          <a:xfrm>
            <a:off x="1097280" y="2108202"/>
            <a:ext cx="10058400" cy="1151834"/>
          </a:xfrm>
        </p:spPr>
        <p:txBody>
          <a:bodyPr/>
          <a:lstStyle/>
          <a:p>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Cycles </a:t>
            </a:r>
            <a:r>
              <a:rPr lang="en-NL" sz="1800" kern="100" dirty="0">
                <a:effectLst/>
                <a:latin typeface="Calibri" panose="020F0502020204030204" pitchFamily="34" charset="0"/>
                <a:ea typeface="Calibri" panose="020F0502020204030204" pitchFamily="34" charset="0"/>
                <a:cs typeface="Times New Roman" panose="02020603050405020304" pitchFamily="18" charset="0"/>
              </a:rPr>
              <a:t>are patterns of peaks and dips in a time series that are caused by how the value in the series at one time is determined by the values at earlier times. This type of behaviour can be seen in economies, epidemics, animal populations, volcano eruptions, and other natural processes.</a:t>
            </a:r>
          </a:p>
          <a:p>
            <a:endParaRPr lang="en-NL" dirty="0"/>
          </a:p>
        </p:txBody>
      </p:sp>
    </p:spTree>
    <p:extLst>
      <p:ext uri="{BB962C8B-B14F-4D97-AF65-F5344CB8AC3E}">
        <p14:creationId xmlns:p14="http://schemas.microsoft.com/office/powerpoint/2010/main" val="15596465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CD4DB-6BD3-7C84-5F66-FA54A24D780B}"/>
              </a:ext>
            </a:extLst>
          </p:cNvPr>
          <p:cNvSpPr>
            <a:spLocks noGrp="1"/>
          </p:cNvSpPr>
          <p:nvPr>
            <p:ph type="title"/>
          </p:nvPr>
        </p:nvSpPr>
        <p:spPr/>
        <p:txBody>
          <a:bodyPr/>
          <a:lstStyle/>
          <a:p>
            <a:r>
              <a:rPr lang="en-US" dirty="0"/>
              <a:t>Seasonality vs Cyclicality</a:t>
            </a:r>
            <a:endParaRPr lang="en-NL" dirty="0"/>
          </a:p>
        </p:txBody>
      </p:sp>
      <p:sp>
        <p:nvSpPr>
          <p:cNvPr id="3" name="Content Placeholder 2">
            <a:extLst>
              <a:ext uri="{FF2B5EF4-FFF2-40B4-BE49-F238E27FC236}">
                <a16:creationId xmlns:a16="http://schemas.microsoft.com/office/drawing/2014/main" id="{D4442EFF-5B13-DC3F-72E2-00A3C395E1E5}"/>
              </a:ext>
            </a:extLst>
          </p:cNvPr>
          <p:cNvSpPr>
            <a:spLocks noGrp="1"/>
          </p:cNvSpPr>
          <p:nvPr>
            <p:ph idx="1"/>
          </p:nvPr>
        </p:nvSpPr>
        <p:spPr>
          <a:xfrm>
            <a:off x="1097280" y="2108201"/>
            <a:ext cx="10058400" cy="1320799"/>
          </a:xfrm>
        </p:spPr>
        <p:txBody>
          <a:bodyPr/>
          <a:lstStyle/>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a:t>
            </a:r>
            <a:r>
              <a:rPr lang="en-NL" sz="1800" kern="100" dirty="0">
                <a:effectLst/>
                <a:latin typeface="Calibri" panose="020F0502020204030204" pitchFamily="34" charset="0"/>
                <a:ea typeface="Calibri" panose="020F0502020204030204" pitchFamily="34" charset="0"/>
                <a:cs typeface="Times New Roman" panose="02020603050405020304" pitchFamily="18" charset="0"/>
              </a:rPr>
              <a:t> difference between cyclic behaviour and seasonality is that cycles don't necessarily depend on the particular date of occurrence - it's more about what has happened in the recent past. This independence from time makes cycles much less regular than seasonal patterns.</a:t>
            </a:r>
          </a:p>
          <a:p>
            <a:endParaRPr lang="en-NL" dirty="0"/>
          </a:p>
        </p:txBody>
      </p:sp>
    </p:spTree>
    <p:extLst>
      <p:ext uri="{BB962C8B-B14F-4D97-AF65-F5344CB8AC3E}">
        <p14:creationId xmlns:p14="http://schemas.microsoft.com/office/powerpoint/2010/main" val="39092765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66A76-FE1D-740C-FA85-4486FE354FDB}"/>
              </a:ext>
            </a:extLst>
          </p:cNvPr>
          <p:cNvSpPr>
            <a:spLocks noGrp="1"/>
          </p:cNvSpPr>
          <p:nvPr>
            <p:ph type="title"/>
          </p:nvPr>
        </p:nvSpPr>
        <p:spPr/>
        <p:txBody>
          <a:bodyPr/>
          <a:lstStyle/>
          <a:p>
            <a:r>
              <a:rPr lang="en-US" dirty="0"/>
              <a:t>Additive x Multiplicative Model</a:t>
            </a:r>
            <a:endParaRPr lang="en-NL" dirty="0"/>
          </a:p>
        </p:txBody>
      </p:sp>
      <p:sp>
        <p:nvSpPr>
          <p:cNvPr id="4" name="Rectangle 3">
            <a:extLst>
              <a:ext uri="{FF2B5EF4-FFF2-40B4-BE49-F238E27FC236}">
                <a16:creationId xmlns:a16="http://schemas.microsoft.com/office/drawing/2014/main" id="{86A4A10C-B57B-6942-6F9B-C2F64600B358}"/>
              </a:ext>
            </a:extLst>
          </p:cNvPr>
          <p:cNvSpPr/>
          <p:nvPr/>
        </p:nvSpPr>
        <p:spPr>
          <a:xfrm>
            <a:off x="1769165" y="2136912"/>
            <a:ext cx="3945835" cy="38961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6" name="Picture 5">
            <a:extLst>
              <a:ext uri="{FF2B5EF4-FFF2-40B4-BE49-F238E27FC236}">
                <a16:creationId xmlns:a16="http://schemas.microsoft.com/office/drawing/2014/main" id="{1C0FDB71-EDE4-9FA8-1480-1548DEF027CB}"/>
              </a:ext>
            </a:extLst>
          </p:cNvPr>
          <p:cNvPicPr>
            <a:picLocks noChangeAspect="1"/>
          </p:cNvPicPr>
          <p:nvPr/>
        </p:nvPicPr>
        <p:blipFill>
          <a:blip r:embed="rId3"/>
          <a:stretch>
            <a:fillRect/>
          </a:stretch>
        </p:blipFill>
        <p:spPr>
          <a:xfrm>
            <a:off x="2518499" y="4663521"/>
            <a:ext cx="2133015" cy="1167642"/>
          </a:xfrm>
          <a:prstGeom prst="rect">
            <a:avLst/>
          </a:prstGeom>
        </p:spPr>
      </p:pic>
      <p:sp>
        <p:nvSpPr>
          <p:cNvPr id="7" name="TextBox 6">
            <a:extLst>
              <a:ext uri="{FF2B5EF4-FFF2-40B4-BE49-F238E27FC236}">
                <a16:creationId xmlns:a16="http://schemas.microsoft.com/office/drawing/2014/main" id="{C046FB2C-3ED4-1D19-E17F-F0061FD8881E}"/>
              </a:ext>
            </a:extLst>
          </p:cNvPr>
          <p:cNvSpPr txBox="1"/>
          <p:nvPr/>
        </p:nvSpPr>
        <p:spPr>
          <a:xfrm>
            <a:off x="1885738" y="2385391"/>
            <a:ext cx="3650358" cy="369332"/>
          </a:xfrm>
          <a:prstGeom prst="rect">
            <a:avLst/>
          </a:prstGeom>
          <a:solidFill>
            <a:schemeClr val="bg1"/>
          </a:solidFill>
        </p:spPr>
        <p:txBody>
          <a:bodyPr wrap="none" rtlCol="0">
            <a:spAutoFit/>
          </a:bodyPr>
          <a:lstStyle/>
          <a:p>
            <a:r>
              <a:rPr lang="en-US" dirty="0"/>
              <a:t>Y(t) = trend + seasonality + residual</a:t>
            </a:r>
            <a:endParaRPr lang="en-NL" dirty="0"/>
          </a:p>
        </p:txBody>
      </p:sp>
      <p:sp>
        <p:nvSpPr>
          <p:cNvPr id="8" name="TextBox 7">
            <a:extLst>
              <a:ext uri="{FF2B5EF4-FFF2-40B4-BE49-F238E27FC236}">
                <a16:creationId xmlns:a16="http://schemas.microsoft.com/office/drawing/2014/main" id="{70E2203E-E8A5-D20A-E5C7-4FF126CAA695}"/>
              </a:ext>
            </a:extLst>
          </p:cNvPr>
          <p:cNvSpPr txBox="1"/>
          <p:nvPr/>
        </p:nvSpPr>
        <p:spPr>
          <a:xfrm>
            <a:off x="2273040" y="3213910"/>
            <a:ext cx="2623931" cy="923330"/>
          </a:xfrm>
          <a:prstGeom prst="rect">
            <a:avLst/>
          </a:prstGeom>
          <a:solidFill>
            <a:schemeClr val="bg1"/>
          </a:solidFill>
        </p:spPr>
        <p:txBody>
          <a:bodyPr wrap="square" rtlCol="0">
            <a:spAutoFit/>
          </a:bodyPr>
          <a:lstStyle/>
          <a:p>
            <a:r>
              <a:rPr lang="en-US" b="1" dirty="0"/>
              <a:t>Trend</a:t>
            </a:r>
            <a:r>
              <a:rPr lang="en-US" dirty="0"/>
              <a:t> and </a:t>
            </a:r>
            <a:r>
              <a:rPr lang="en-US" b="1" dirty="0"/>
              <a:t>Seasonal variation</a:t>
            </a:r>
            <a:r>
              <a:rPr lang="en-US" dirty="0"/>
              <a:t> relatively constant over time. </a:t>
            </a:r>
            <a:endParaRPr lang="en-NL" dirty="0"/>
          </a:p>
        </p:txBody>
      </p:sp>
      <p:sp>
        <p:nvSpPr>
          <p:cNvPr id="9" name="Rectangle 8">
            <a:extLst>
              <a:ext uri="{FF2B5EF4-FFF2-40B4-BE49-F238E27FC236}">
                <a16:creationId xmlns:a16="http://schemas.microsoft.com/office/drawing/2014/main" id="{26AF0360-A938-5594-697F-EA1696D6DCCA}"/>
              </a:ext>
            </a:extLst>
          </p:cNvPr>
          <p:cNvSpPr/>
          <p:nvPr/>
        </p:nvSpPr>
        <p:spPr>
          <a:xfrm>
            <a:off x="5970398" y="2136912"/>
            <a:ext cx="3945835" cy="389613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AE502E22-853E-3708-7E87-AB7A2A82A414}"/>
              </a:ext>
            </a:extLst>
          </p:cNvPr>
          <p:cNvSpPr txBox="1"/>
          <p:nvPr/>
        </p:nvSpPr>
        <p:spPr>
          <a:xfrm>
            <a:off x="6086971" y="2385391"/>
            <a:ext cx="3650358" cy="369332"/>
          </a:xfrm>
          <a:prstGeom prst="rect">
            <a:avLst/>
          </a:prstGeom>
          <a:solidFill>
            <a:schemeClr val="bg1"/>
          </a:solidFill>
        </p:spPr>
        <p:txBody>
          <a:bodyPr wrap="none" rtlCol="0">
            <a:spAutoFit/>
          </a:bodyPr>
          <a:lstStyle/>
          <a:p>
            <a:r>
              <a:rPr lang="en-US" dirty="0"/>
              <a:t>Y(t) = trend + seasonality + residual</a:t>
            </a:r>
            <a:endParaRPr lang="en-NL" dirty="0"/>
          </a:p>
        </p:txBody>
      </p:sp>
      <p:sp>
        <p:nvSpPr>
          <p:cNvPr id="12" name="TextBox 11">
            <a:extLst>
              <a:ext uri="{FF2B5EF4-FFF2-40B4-BE49-F238E27FC236}">
                <a16:creationId xmlns:a16="http://schemas.microsoft.com/office/drawing/2014/main" id="{DF6B19B5-CF43-34A1-D4F4-A7FC1FC36C57}"/>
              </a:ext>
            </a:extLst>
          </p:cNvPr>
          <p:cNvSpPr txBox="1"/>
          <p:nvPr/>
        </p:nvSpPr>
        <p:spPr>
          <a:xfrm>
            <a:off x="6474273" y="3213910"/>
            <a:ext cx="2623931" cy="1200329"/>
          </a:xfrm>
          <a:prstGeom prst="rect">
            <a:avLst/>
          </a:prstGeom>
          <a:solidFill>
            <a:schemeClr val="bg1"/>
          </a:solidFill>
        </p:spPr>
        <p:txBody>
          <a:bodyPr wrap="square" rtlCol="0">
            <a:spAutoFit/>
          </a:bodyPr>
          <a:lstStyle/>
          <a:p>
            <a:r>
              <a:rPr lang="en-US" b="1" dirty="0"/>
              <a:t>Trend</a:t>
            </a:r>
            <a:r>
              <a:rPr lang="en-US" dirty="0"/>
              <a:t> and </a:t>
            </a:r>
            <a:r>
              <a:rPr lang="en-US" b="1" dirty="0"/>
              <a:t>Seasonal variation</a:t>
            </a:r>
            <a:r>
              <a:rPr lang="en-US" dirty="0"/>
              <a:t> increases or decreases in magnitude over time. </a:t>
            </a:r>
            <a:endParaRPr lang="en-NL" dirty="0"/>
          </a:p>
        </p:txBody>
      </p:sp>
      <p:pic>
        <p:nvPicPr>
          <p:cNvPr id="14" name="Picture 13">
            <a:extLst>
              <a:ext uri="{FF2B5EF4-FFF2-40B4-BE49-F238E27FC236}">
                <a16:creationId xmlns:a16="http://schemas.microsoft.com/office/drawing/2014/main" id="{59B1AEA7-0104-8996-BBBD-CBE66F172DC8}"/>
              </a:ext>
            </a:extLst>
          </p:cNvPr>
          <p:cNvPicPr>
            <a:picLocks noChangeAspect="1"/>
          </p:cNvPicPr>
          <p:nvPr/>
        </p:nvPicPr>
        <p:blipFill>
          <a:blip r:embed="rId4"/>
          <a:stretch>
            <a:fillRect/>
          </a:stretch>
        </p:blipFill>
        <p:spPr>
          <a:xfrm>
            <a:off x="6786862" y="4616475"/>
            <a:ext cx="2202239" cy="1214688"/>
          </a:xfrm>
          <a:prstGeom prst="rect">
            <a:avLst/>
          </a:prstGeom>
        </p:spPr>
      </p:pic>
      <p:pic>
        <p:nvPicPr>
          <p:cNvPr id="20" name="Picture 19">
            <a:extLst>
              <a:ext uri="{FF2B5EF4-FFF2-40B4-BE49-F238E27FC236}">
                <a16:creationId xmlns:a16="http://schemas.microsoft.com/office/drawing/2014/main" id="{D876CF92-FE61-8708-70B0-D774889CDB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7914" y="3099595"/>
            <a:ext cx="1199314" cy="1199314"/>
          </a:xfrm>
          <a:prstGeom prst="rect">
            <a:avLst/>
          </a:prstGeom>
        </p:spPr>
      </p:pic>
      <p:pic>
        <p:nvPicPr>
          <p:cNvPr id="22" name="Picture 21">
            <a:extLst>
              <a:ext uri="{FF2B5EF4-FFF2-40B4-BE49-F238E27FC236}">
                <a16:creationId xmlns:a16="http://schemas.microsoft.com/office/drawing/2014/main" id="{1EDA8789-E8B9-DECB-13D1-7B1086E2D21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58400" y="3213910"/>
            <a:ext cx="1097280" cy="1097280"/>
          </a:xfrm>
          <a:prstGeom prst="rect">
            <a:avLst/>
          </a:prstGeom>
        </p:spPr>
      </p:pic>
    </p:spTree>
    <p:extLst>
      <p:ext uri="{BB962C8B-B14F-4D97-AF65-F5344CB8AC3E}">
        <p14:creationId xmlns:p14="http://schemas.microsoft.com/office/powerpoint/2010/main" val="40331015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800" i="1" dirty="0">
                <a:solidFill>
                  <a:srgbClr val="FFFFFF"/>
                </a:solidFill>
              </a:rPr>
              <a:t>“ The goal of forecasting is not to predict the future but to tell you what you need to know to take meaningful action in the present. ”</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Paul </a:t>
            </a:r>
            <a:r>
              <a:rPr lang="en-US" dirty="0" err="1">
                <a:solidFill>
                  <a:srgbClr val="FFFFFF"/>
                </a:solidFill>
              </a:rPr>
              <a:t>Saffo</a:t>
            </a:r>
            <a:endParaRPr lang="en-US" dirty="0">
              <a:solidFill>
                <a:srgbClr val="FFFFFF"/>
              </a:solidFill>
            </a:endParaRPr>
          </a:p>
        </p:txBody>
      </p:sp>
    </p:spTree>
    <p:extLst>
      <p:ext uri="{BB962C8B-B14F-4D97-AF65-F5344CB8AC3E}">
        <p14:creationId xmlns:p14="http://schemas.microsoft.com/office/powerpoint/2010/main" val="191714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9BB40-CC96-D30E-A426-8541743F2542}"/>
              </a:ext>
            </a:extLst>
          </p:cNvPr>
          <p:cNvSpPr>
            <a:spLocks noGrp="1"/>
          </p:cNvSpPr>
          <p:nvPr>
            <p:ph type="title"/>
          </p:nvPr>
        </p:nvSpPr>
        <p:spPr/>
        <p:txBody>
          <a:bodyPr/>
          <a:lstStyle/>
          <a:p>
            <a:r>
              <a:rPr lang="en-US" dirty="0"/>
              <a:t>Time Series Decomposition</a:t>
            </a:r>
            <a:endParaRPr lang="en-NL" dirty="0"/>
          </a:p>
        </p:txBody>
      </p:sp>
      <p:sp>
        <p:nvSpPr>
          <p:cNvPr id="3" name="Content Placeholder 2">
            <a:extLst>
              <a:ext uri="{FF2B5EF4-FFF2-40B4-BE49-F238E27FC236}">
                <a16:creationId xmlns:a16="http://schemas.microsoft.com/office/drawing/2014/main" id="{412EDF74-8B80-788B-464F-304340485E18}"/>
              </a:ext>
            </a:extLst>
          </p:cNvPr>
          <p:cNvSpPr>
            <a:spLocks noGrp="1"/>
          </p:cNvSpPr>
          <p:nvPr>
            <p:ph idx="1"/>
          </p:nvPr>
        </p:nvSpPr>
        <p:spPr/>
        <p:txBody>
          <a:bodyPr>
            <a:normAutofit/>
          </a:bodyPr>
          <a:lstStyle/>
          <a:p>
            <a:r>
              <a:rPr lang="en-US" dirty="0"/>
              <a:t>We will have the help of the Python’s </a:t>
            </a:r>
            <a:r>
              <a:rPr lang="en-US" dirty="0" err="1"/>
              <a:t>statsmodels</a:t>
            </a:r>
            <a:r>
              <a:rPr lang="en-US" dirty="0"/>
              <a:t> library </a:t>
            </a:r>
            <a:r>
              <a:rPr lang="en-US" b="1" dirty="0">
                <a:hlinkClick r:id="rId2"/>
              </a:rPr>
              <a:t>seasonal_decompose </a:t>
            </a:r>
            <a:r>
              <a:rPr lang="en-US" dirty="0"/>
              <a:t>to access the components of time series</a:t>
            </a:r>
            <a:r>
              <a:rPr lang="en-US" b="1" dirty="0"/>
              <a:t>.</a:t>
            </a:r>
            <a:r>
              <a:rPr lang="en-US" dirty="0"/>
              <a:t> </a:t>
            </a:r>
          </a:p>
          <a:p>
            <a:endParaRPr lang="en-NL" dirty="0"/>
          </a:p>
        </p:txBody>
      </p:sp>
      <p:pic>
        <p:nvPicPr>
          <p:cNvPr id="5" name="Picture 4">
            <a:extLst>
              <a:ext uri="{FF2B5EF4-FFF2-40B4-BE49-F238E27FC236}">
                <a16:creationId xmlns:a16="http://schemas.microsoft.com/office/drawing/2014/main" id="{9448ACB7-2034-BC9D-FD2A-D2ACC7BC9E35}"/>
              </a:ext>
            </a:extLst>
          </p:cNvPr>
          <p:cNvPicPr>
            <a:picLocks noChangeAspect="1"/>
          </p:cNvPicPr>
          <p:nvPr/>
        </p:nvPicPr>
        <p:blipFill>
          <a:blip r:embed="rId3"/>
          <a:stretch>
            <a:fillRect/>
          </a:stretch>
        </p:blipFill>
        <p:spPr>
          <a:xfrm>
            <a:off x="1202383" y="3035004"/>
            <a:ext cx="9462303" cy="2813790"/>
          </a:xfrm>
          <a:prstGeom prst="rect">
            <a:avLst/>
          </a:prstGeom>
        </p:spPr>
      </p:pic>
    </p:spTree>
    <p:extLst>
      <p:ext uri="{BB962C8B-B14F-4D97-AF65-F5344CB8AC3E}">
        <p14:creationId xmlns:p14="http://schemas.microsoft.com/office/powerpoint/2010/main" val="5719039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3640A09-565A-39AD-8D08-2AA66010D8F3}"/>
              </a:ext>
            </a:extLst>
          </p:cNvPr>
          <p:cNvSpPr txBox="1"/>
          <p:nvPr/>
        </p:nvSpPr>
        <p:spPr>
          <a:xfrm>
            <a:off x="216535" y="1034470"/>
            <a:ext cx="5879465" cy="3354765"/>
          </a:xfrm>
          <a:prstGeom prst="rect">
            <a:avLst/>
          </a:prstGeom>
          <a:noFill/>
        </p:spPr>
        <p:txBody>
          <a:bodyPr wrap="square" rtlCol="0">
            <a:spAutoFit/>
          </a:bodyPr>
          <a:lstStyle/>
          <a:p>
            <a:r>
              <a:rPr lang="en-US" sz="3200" b="1" dirty="0"/>
              <a:t>                            on time….</a:t>
            </a:r>
          </a:p>
          <a:p>
            <a:endParaRPr lang="en-US" dirty="0"/>
          </a:p>
          <a:p>
            <a:r>
              <a:rPr lang="en-US" dirty="0"/>
              <a:t>Let’s decompose some time series and analyze: </a:t>
            </a:r>
          </a:p>
          <a:p>
            <a:pPr marL="285750" indent="-285750">
              <a:buFont typeface="Arial" panose="020B0604020202020204" pitchFamily="34" charset="0"/>
              <a:buChar char="•"/>
            </a:pPr>
            <a:r>
              <a:rPr lang="en-US" dirty="0"/>
              <a:t>Trend, </a:t>
            </a:r>
          </a:p>
          <a:p>
            <a:pPr marL="285750" indent="-285750">
              <a:buFont typeface="Arial" panose="020B0604020202020204" pitchFamily="34" charset="0"/>
              <a:buChar char="•"/>
            </a:pPr>
            <a:r>
              <a:rPr lang="en-US" dirty="0"/>
              <a:t>Seasonality vs Cyclicality, </a:t>
            </a:r>
          </a:p>
          <a:p>
            <a:pPr marL="285750" indent="-285750">
              <a:buFont typeface="Arial" panose="020B0604020202020204" pitchFamily="34" charset="0"/>
              <a:buChar char="•"/>
            </a:pPr>
            <a:r>
              <a:rPr lang="en-US" dirty="0"/>
              <a:t>Additive vs Multiplicative behavior</a:t>
            </a:r>
          </a:p>
          <a:p>
            <a:pPr marL="285750" indent="-285750">
              <a:buFont typeface="Arial" panose="020B0604020202020204" pitchFamily="34" charset="0"/>
              <a:buChar char="•"/>
            </a:pPr>
            <a:endParaRPr lang="en-US" dirty="0"/>
          </a:p>
          <a:p>
            <a:r>
              <a:rPr lang="en-US" dirty="0"/>
              <a:t>Use library seasonal decompose to decompose time series on datasets:</a:t>
            </a:r>
          </a:p>
          <a:p>
            <a:endParaRPr lang="en-US" dirty="0"/>
          </a:p>
          <a:p>
            <a:endParaRPr lang="en-NL" dirty="0"/>
          </a:p>
        </p:txBody>
      </p:sp>
      <p:pic>
        <p:nvPicPr>
          <p:cNvPr id="7" name="Picture 6">
            <a:extLst>
              <a:ext uri="{FF2B5EF4-FFF2-40B4-BE49-F238E27FC236}">
                <a16:creationId xmlns:a16="http://schemas.microsoft.com/office/drawing/2014/main" id="{41D98C6C-FA30-BFEC-96D3-11D39DBB0845}"/>
              </a:ext>
            </a:extLst>
          </p:cNvPr>
          <p:cNvPicPr>
            <a:picLocks noChangeAspect="1"/>
          </p:cNvPicPr>
          <p:nvPr/>
        </p:nvPicPr>
        <p:blipFill>
          <a:blip r:embed="rId2"/>
          <a:stretch>
            <a:fillRect/>
          </a:stretch>
        </p:blipFill>
        <p:spPr>
          <a:xfrm>
            <a:off x="4731024" y="3891477"/>
            <a:ext cx="7199068" cy="2140775"/>
          </a:xfrm>
          <a:prstGeom prst="rect">
            <a:avLst/>
          </a:prstGeom>
        </p:spPr>
      </p:pic>
      <p:pic>
        <p:nvPicPr>
          <p:cNvPr id="9" name="Picture 8">
            <a:extLst>
              <a:ext uri="{FF2B5EF4-FFF2-40B4-BE49-F238E27FC236}">
                <a16:creationId xmlns:a16="http://schemas.microsoft.com/office/drawing/2014/main" id="{C299A2C7-DD0D-EFD4-36E1-CED8A91DB5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6274" y="70090"/>
            <a:ext cx="2746629" cy="1709014"/>
          </a:xfrm>
          <a:prstGeom prst="rect">
            <a:avLst/>
          </a:prstGeom>
        </p:spPr>
      </p:pic>
    </p:spTree>
    <p:extLst>
      <p:ext uri="{BB962C8B-B14F-4D97-AF65-F5344CB8AC3E}">
        <p14:creationId xmlns:p14="http://schemas.microsoft.com/office/powerpoint/2010/main" val="25382461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611D1-BCFE-D03E-FDD7-FB5055947C06}"/>
              </a:ext>
            </a:extLst>
          </p:cNvPr>
          <p:cNvSpPr>
            <a:spLocks noGrp="1"/>
          </p:cNvSpPr>
          <p:nvPr>
            <p:ph type="title"/>
          </p:nvPr>
        </p:nvSpPr>
        <p:spPr/>
        <p:txBody>
          <a:bodyPr/>
          <a:lstStyle/>
          <a:p>
            <a:r>
              <a:rPr lang="en-US" dirty="0"/>
              <a:t>Stationarity</a:t>
            </a:r>
            <a:endParaRPr lang="en-NL" dirty="0"/>
          </a:p>
        </p:txBody>
      </p:sp>
      <p:sp>
        <p:nvSpPr>
          <p:cNvPr id="3" name="Content Placeholder 2">
            <a:extLst>
              <a:ext uri="{FF2B5EF4-FFF2-40B4-BE49-F238E27FC236}">
                <a16:creationId xmlns:a16="http://schemas.microsoft.com/office/drawing/2014/main" id="{340C9F14-C57A-DB45-1C79-6D56A895682A}"/>
              </a:ext>
            </a:extLst>
          </p:cNvPr>
          <p:cNvSpPr>
            <a:spLocks noGrp="1"/>
          </p:cNvSpPr>
          <p:nvPr>
            <p:ph idx="1"/>
          </p:nvPr>
        </p:nvSpPr>
        <p:spPr/>
        <p:txBody>
          <a:bodyPr>
            <a:normAutofit/>
          </a:bodyPr>
          <a:lstStyle/>
          <a:p>
            <a:r>
              <a:rPr lang="en-US" dirty="0"/>
              <a:t>A stationary time series fulfills the following criteria:</a:t>
            </a:r>
          </a:p>
          <a:p>
            <a:pPr marL="457200" indent="-324000">
              <a:spcBef>
                <a:spcPts val="600"/>
              </a:spcBef>
              <a:spcAft>
                <a:spcPts val="0"/>
              </a:spcAft>
              <a:buFont typeface="+mj-lt"/>
              <a:buAutoNum type="arabicPeriod"/>
            </a:pPr>
            <a:r>
              <a:rPr lang="en-US" b="1" dirty="0"/>
              <a:t>Trend zero</a:t>
            </a:r>
          </a:p>
          <a:p>
            <a:pPr marL="457200" indent="-324000">
              <a:spcBef>
                <a:spcPts val="600"/>
              </a:spcBef>
              <a:spcAft>
                <a:spcPts val="0"/>
              </a:spcAft>
              <a:buFont typeface="+mj-lt"/>
              <a:buAutoNum type="arabicPeriod"/>
            </a:pPr>
            <a:r>
              <a:rPr lang="en-US" b="1" dirty="0"/>
              <a:t>The variance in the seasonality component is constant</a:t>
            </a:r>
            <a:r>
              <a:rPr lang="en-US" dirty="0"/>
              <a:t>: The amplitude of the signal does not change much over time.</a:t>
            </a:r>
          </a:p>
          <a:p>
            <a:pPr marL="457200" indent="-324000">
              <a:spcBef>
                <a:spcPts val="600"/>
              </a:spcBef>
              <a:spcAft>
                <a:spcPts val="0"/>
              </a:spcAft>
              <a:buFont typeface="+mj-lt"/>
              <a:buAutoNum type="arabicPeriod"/>
            </a:pPr>
            <a:r>
              <a:rPr lang="en-US" b="1" dirty="0"/>
              <a:t>Autocorrelation is constant</a:t>
            </a:r>
            <a:r>
              <a:rPr lang="en-US" dirty="0"/>
              <a:t>: The relationship of each value of the time series and its neighbors stays the same.</a:t>
            </a:r>
          </a:p>
          <a:p>
            <a:pPr marL="133200" indent="0">
              <a:spcBef>
                <a:spcPts val="600"/>
              </a:spcBef>
              <a:spcAft>
                <a:spcPts val="0"/>
              </a:spcAft>
              <a:buNone/>
            </a:pPr>
            <a:r>
              <a:rPr lang="en-US" b="1" dirty="0"/>
              <a:t>Why is it important?</a:t>
            </a:r>
          </a:p>
          <a:p>
            <a:pPr marL="133200" indent="0">
              <a:spcBef>
                <a:spcPts val="600"/>
              </a:spcBef>
              <a:spcAft>
                <a:spcPts val="0"/>
              </a:spcAft>
              <a:buNone/>
            </a:pPr>
            <a:r>
              <a:rPr lang="en-NL" sz="1800" kern="100" dirty="0">
                <a:effectLst/>
                <a:latin typeface="Calibri" panose="020F0502020204030204" pitchFamily="34" charset="0"/>
                <a:ea typeface="Calibri" panose="020F0502020204030204" pitchFamily="34" charset="0"/>
                <a:cs typeface="Times New Roman" panose="02020603050405020304" pitchFamily="18" charset="0"/>
              </a:rPr>
              <a:t>If a time series exhibits a certain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behavior </a:t>
            </a:r>
            <a:r>
              <a:rPr lang="en-NL" sz="1800" kern="100" dirty="0">
                <a:effectLst/>
                <a:latin typeface="Calibri" panose="020F0502020204030204" pitchFamily="34" charset="0"/>
                <a:ea typeface="Calibri" panose="020F0502020204030204" pitchFamily="34" charset="0"/>
                <a:cs typeface="Times New Roman" panose="02020603050405020304" pitchFamily="18" charset="0"/>
              </a:rPr>
              <a:t>over a period of time, then it is likely that it will have the same </a:t>
            </a:r>
            <a:r>
              <a:rPr lang="en-NL" sz="1800" kern="100" dirty="0" err="1">
                <a:effectLst/>
                <a:latin typeface="Calibri" panose="020F0502020204030204" pitchFamily="34" charset="0"/>
                <a:ea typeface="Calibri" panose="020F0502020204030204" pitchFamily="34" charset="0"/>
                <a:cs typeface="Times New Roman" panose="02020603050405020304" pitchFamily="18" charset="0"/>
              </a:rPr>
              <a:t>behavior</a:t>
            </a:r>
            <a:r>
              <a:rPr lang="en-NL" sz="1800" kern="100" dirty="0">
                <a:effectLst/>
                <a:latin typeface="Calibri" panose="020F0502020204030204" pitchFamily="34" charset="0"/>
                <a:ea typeface="Calibri" panose="020F0502020204030204" pitchFamily="34" charset="0"/>
                <a:cs typeface="Times New Roman" panose="02020603050405020304" pitchFamily="18" charset="0"/>
              </a:rPr>
              <a:t> over a different time period, so long as the time series is stationary. This helps in making forecasts with a higher degree of accuracy.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Algorithms such as ARIMA and its variants rely on this property.</a:t>
            </a:r>
            <a:endParaRPr lang="en-NL"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133200" indent="0">
              <a:spcBef>
                <a:spcPts val="600"/>
              </a:spcBef>
              <a:spcAft>
                <a:spcPts val="0"/>
              </a:spcAft>
              <a:buNone/>
            </a:pPr>
            <a:endParaRPr lang="en-US" b="1" dirty="0"/>
          </a:p>
        </p:txBody>
      </p:sp>
    </p:spTree>
    <p:extLst>
      <p:ext uri="{BB962C8B-B14F-4D97-AF65-F5344CB8AC3E}">
        <p14:creationId xmlns:p14="http://schemas.microsoft.com/office/powerpoint/2010/main" val="38060184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3887E-A845-160C-B491-069571A0CAB8}"/>
              </a:ext>
            </a:extLst>
          </p:cNvPr>
          <p:cNvSpPr>
            <a:spLocks noGrp="1"/>
          </p:cNvSpPr>
          <p:nvPr>
            <p:ph type="title"/>
          </p:nvPr>
        </p:nvSpPr>
        <p:spPr/>
        <p:txBody>
          <a:bodyPr/>
          <a:lstStyle/>
          <a:p>
            <a:r>
              <a:rPr lang="en-US" dirty="0"/>
              <a:t>Stationarity tests</a:t>
            </a:r>
            <a:endParaRPr lang="en-NL" dirty="0"/>
          </a:p>
        </p:txBody>
      </p:sp>
      <p:sp>
        <p:nvSpPr>
          <p:cNvPr id="3" name="Content Placeholder 2">
            <a:extLst>
              <a:ext uri="{FF2B5EF4-FFF2-40B4-BE49-F238E27FC236}">
                <a16:creationId xmlns:a16="http://schemas.microsoft.com/office/drawing/2014/main" id="{FE1CEED9-6E37-B5A1-949B-DD59BC9C7AB3}"/>
              </a:ext>
            </a:extLst>
          </p:cNvPr>
          <p:cNvSpPr>
            <a:spLocks noGrp="1"/>
          </p:cNvSpPr>
          <p:nvPr>
            <p:ph idx="1"/>
          </p:nvPr>
        </p:nvSpPr>
        <p:spPr/>
        <p:txBody>
          <a:bodyPr>
            <a:normAutofit fontScale="85000" lnSpcReduction="20000"/>
          </a:bodyPr>
          <a:lstStyle/>
          <a:p>
            <a:r>
              <a:rPr lang="en-US" b="1" dirty="0"/>
              <a:t>Augmented Dicky-Fuller test (ADF)</a:t>
            </a:r>
          </a:p>
          <a:p>
            <a:pPr>
              <a:spcBef>
                <a:spcPts val="600"/>
              </a:spcBef>
              <a:spcAft>
                <a:spcPts val="0"/>
              </a:spcAft>
            </a:pPr>
            <a:r>
              <a:rPr lang="en-US" i="1" dirty="0"/>
              <a:t>Null Hypothesis</a:t>
            </a:r>
            <a:r>
              <a:rPr lang="en-US" dirty="0"/>
              <a:t>: The series has a unit root, meaning it is non-stationary. It has some time dependent structure.</a:t>
            </a:r>
          </a:p>
          <a:p>
            <a:pPr>
              <a:spcBef>
                <a:spcPts val="600"/>
              </a:spcBef>
              <a:spcAft>
                <a:spcPts val="0"/>
              </a:spcAft>
            </a:pPr>
            <a:r>
              <a:rPr lang="en-US" i="1" dirty="0"/>
              <a:t>Alternate Hypothesis</a:t>
            </a:r>
            <a:r>
              <a:rPr lang="en-US" dirty="0"/>
              <a:t>: The series has no unit root, meaning it is stationary. It does not have time-dependent structure.</a:t>
            </a:r>
          </a:p>
          <a:p>
            <a:r>
              <a:rPr lang="en-US" dirty="0"/>
              <a:t>A p-value </a:t>
            </a:r>
            <a:r>
              <a:rPr lang="en-US" b="1" dirty="0"/>
              <a:t>below a threshold (such as 5% or 1%) suggests we reject the null hypothesis (stationary)</a:t>
            </a:r>
            <a:r>
              <a:rPr lang="en-US" dirty="0"/>
              <a:t>, otherwise a p-value above the threshold suggests we fail to reject the null hypothesis (non-stationary).</a:t>
            </a:r>
          </a:p>
          <a:p>
            <a:r>
              <a:rPr lang="en-US" b="1" dirty="0"/>
              <a:t>Kwiatkowski-Phillips-Schmidt-Shin (KPSS)</a:t>
            </a:r>
          </a:p>
          <a:p>
            <a:pPr>
              <a:spcBef>
                <a:spcPts val="600"/>
              </a:spcBef>
              <a:spcAft>
                <a:spcPts val="0"/>
              </a:spcAft>
            </a:pPr>
            <a:r>
              <a:rPr lang="en-US" i="1" dirty="0"/>
              <a:t>Null Hypothesis</a:t>
            </a:r>
            <a:r>
              <a:rPr lang="en-US" dirty="0"/>
              <a:t>: The process is trend stationary.</a:t>
            </a:r>
          </a:p>
          <a:p>
            <a:pPr>
              <a:spcBef>
                <a:spcPts val="600"/>
              </a:spcBef>
              <a:spcAft>
                <a:spcPts val="0"/>
              </a:spcAft>
            </a:pPr>
            <a:r>
              <a:rPr lang="en-US" i="1" dirty="0"/>
              <a:t>Alternate Hypothesis</a:t>
            </a:r>
            <a:r>
              <a:rPr lang="en-US" dirty="0"/>
              <a:t>: The series has a unit root (series is not stationary).</a:t>
            </a:r>
          </a:p>
          <a:p>
            <a:r>
              <a:rPr lang="en-US" dirty="0"/>
              <a:t>A p-value below a threshold (such as 5% or 1%) suggests we reject the null hypothesis (non-stationary), otherwise a p-value above the threshold suggests we fail to reject the null hypothesis (stationary).</a:t>
            </a:r>
          </a:p>
          <a:p>
            <a:r>
              <a:rPr lang="en-US" b="1" dirty="0"/>
              <a:t>Important: </a:t>
            </a:r>
            <a:r>
              <a:rPr lang="en-US" dirty="0"/>
              <a:t>Apply both since it can happen that a time series passes the ADF test, without being stationary.</a:t>
            </a:r>
            <a:endParaRPr lang="en-NL" dirty="0"/>
          </a:p>
        </p:txBody>
      </p:sp>
    </p:spTree>
    <p:extLst>
      <p:ext uri="{BB962C8B-B14F-4D97-AF65-F5344CB8AC3E}">
        <p14:creationId xmlns:p14="http://schemas.microsoft.com/office/powerpoint/2010/main" val="29313588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3640A09-565A-39AD-8D08-2AA66010D8F3}"/>
              </a:ext>
            </a:extLst>
          </p:cNvPr>
          <p:cNvSpPr txBox="1"/>
          <p:nvPr/>
        </p:nvSpPr>
        <p:spPr>
          <a:xfrm>
            <a:off x="216535" y="1034470"/>
            <a:ext cx="5879465" cy="1415772"/>
          </a:xfrm>
          <a:prstGeom prst="rect">
            <a:avLst/>
          </a:prstGeom>
          <a:noFill/>
        </p:spPr>
        <p:txBody>
          <a:bodyPr wrap="square" rtlCol="0">
            <a:spAutoFit/>
          </a:bodyPr>
          <a:lstStyle/>
          <a:p>
            <a:r>
              <a:rPr lang="en-US" sz="3200" b="1" dirty="0"/>
              <a:t>                            on time….</a:t>
            </a:r>
          </a:p>
          <a:p>
            <a:endParaRPr lang="en-US" dirty="0"/>
          </a:p>
          <a:p>
            <a:r>
              <a:rPr lang="en-US" dirty="0"/>
              <a:t>Let’s test for stationarity using ADF and KPSS tests.</a:t>
            </a:r>
          </a:p>
          <a:p>
            <a:endParaRPr lang="en-NL" dirty="0"/>
          </a:p>
        </p:txBody>
      </p:sp>
      <p:pic>
        <p:nvPicPr>
          <p:cNvPr id="9" name="Picture 8">
            <a:extLst>
              <a:ext uri="{FF2B5EF4-FFF2-40B4-BE49-F238E27FC236}">
                <a16:creationId xmlns:a16="http://schemas.microsoft.com/office/drawing/2014/main" id="{C299A2C7-DD0D-EFD4-36E1-CED8A91DB5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274" y="70090"/>
            <a:ext cx="2746629" cy="1709014"/>
          </a:xfrm>
          <a:prstGeom prst="rect">
            <a:avLst/>
          </a:prstGeom>
        </p:spPr>
      </p:pic>
      <p:graphicFrame>
        <p:nvGraphicFramePr>
          <p:cNvPr id="2" name="Table 4">
            <a:extLst>
              <a:ext uri="{FF2B5EF4-FFF2-40B4-BE49-F238E27FC236}">
                <a16:creationId xmlns:a16="http://schemas.microsoft.com/office/drawing/2014/main" id="{376F4CA3-3B46-593E-33CF-4F4641FD380D}"/>
              </a:ext>
            </a:extLst>
          </p:cNvPr>
          <p:cNvGraphicFramePr>
            <a:graphicFrameLocks/>
          </p:cNvGraphicFramePr>
          <p:nvPr>
            <p:extLst>
              <p:ext uri="{D42A27DB-BD31-4B8C-83A1-F6EECF244321}">
                <p14:modId xmlns:p14="http://schemas.microsoft.com/office/powerpoint/2010/main" val="1665032038"/>
              </p:ext>
            </p:extLst>
          </p:nvPr>
        </p:nvGraphicFramePr>
        <p:xfrm>
          <a:off x="536712" y="2556345"/>
          <a:ext cx="10797871" cy="2788920"/>
        </p:xfrm>
        <a:graphic>
          <a:graphicData uri="http://schemas.openxmlformats.org/drawingml/2006/table">
            <a:tbl>
              <a:tblPr firstRow="1" bandRow="1">
                <a:tableStyleId>{5C22544A-7EE6-4342-B048-85BDC9FD1C3A}</a:tableStyleId>
              </a:tblPr>
              <a:tblGrid>
                <a:gridCol w="1285758">
                  <a:extLst>
                    <a:ext uri="{9D8B030D-6E8A-4147-A177-3AD203B41FA5}">
                      <a16:colId xmlns:a16="http://schemas.microsoft.com/office/drawing/2014/main" val="4178205564"/>
                    </a:ext>
                  </a:extLst>
                </a:gridCol>
                <a:gridCol w="3819825">
                  <a:extLst>
                    <a:ext uri="{9D8B030D-6E8A-4147-A177-3AD203B41FA5}">
                      <a16:colId xmlns:a16="http://schemas.microsoft.com/office/drawing/2014/main" val="4000192363"/>
                    </a:ext>
                  </a:extLst>
                </a:gridCol>
                <a:gridCol w="3220637">
                  <a:extLst>
                    <a:ext uri="{9D8B030D-6E8A-4147-A177-3AD203B41FA5}">
                      <a16:colId xmlns:a16="http://schemas.microsoft.com/office/drawing/2014/main" val="4163654049"/>
                    </a:ext>
                  </a:extLst>
                </a:gridCol>
                <a:gridCol w="2471651">
                  <a:extLst>
                    <a:ext uri="{9D8B030D-6E8A-4147-A177-3AD203B41FA5}">
                      <a16:colId xmlns:a16="http://schemas.microsoft.com/office/drawing/2014/main" val="1672983103"/>
                    </a:ext>
                  </a:extLst>
                </a:gridCol>
              </a:tblGrid>
              <a:tr h="502920">
                <a:tc>
                  <a:txBody>
                    <a:bodyPr/>
                    <a:lstStyle/>
                    <a:p>
                      <a:endParaRPr lang="en-NL"/>
                    </a:p>
                  </a:txBody>
                  <a:tcPr/>
                </a:tc>
                <a:tc>
                  <a:txBody>
                    <a:bodyPr/>
                    <a:lstStyle/>
                    <a:p>
                      <a:r>
                        <a:rPr lang="en-US" dirty="0"/>
                        <a:t>ADF</a:t>
                      </a:r>
                      <a:endParaRPr lang="en-NL" dirty="0"/>
                    </a:p>
                  </a:txBody>
                  <a:tcPr/>
                </a:tc>
                <a:tc>
                  <a:txBody>
                    <a:bodyPr/>
                    <a:lstStyle/>
                    <a:p>
                      <a:r>
                        <a:rPr lang="en-US" dirty="0"/>
                        <a:t>KPSS</a:t>
                      </a:r>
                      <a:endParaRPr lang="en-NL" dirty="0"/>
                    </a:p>
                  </a:txBody>
                  <a:tcPr/>
                </a:tc>
                <a:tc>
                  <a:txBody>
                    <a:bodyPr/>
                    <a:lstStyle/>
                    <a:p>
                      <a:r>
                        <a:rPr lang="en-US" dirty="0"/>
                        <a:t>Conclusion</a:t>
                      </a:r>
                      <a:endParaRPr lang="en-NL" dirty="0"/>
                    </a:p>
                  </a:txBody>
                  <a:tcPr/>
                </a:tc>
                <a:extLst>
                  <a:ext uri="{0D108BD9-81ED-4DB2-BD59-A6C34878D82A}">
                    <a16:rowId xmlns:a16="http://schemas.microsoft.com/office/drawing/2014/main" val="2033355477"/>
                  </a:ext>
                </a:extLst>
              </a:tr>
              <a:tr h="502920">
                <a:tc>
                  <a:txBody>
                    <a:bodyPr/>
                    <a:lstStyle/>
                    <a:p>
                      <a:r>
                        <a:rPr lang="en-US" dirty="0"/>
                        <a:t>Case 1</a:t>
                      </a:r>
                      <a:endParaRPr lang="en-NL" dirty="0"/>
                    </a:p>
                  </a:txBody>
                  <a:tcPr/>
                </a:tc>
                <a:tc>
                  <a:txBody>
                    <a:bodyPr/>
                    <a:lstStyle/>
                    <a:p>
                      <a:r>
                        <a:rPr lang="en-US" dirty="0"/>
                        <a:t>p &gt; threshold (non-stationary)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&lt; threshold (non-stationary)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TS is not stationary</a:t>
                      </a:r>
                      <a:endParaRPr lang="en-NL" dirty="0"/>
                    </a:p>
                  </a:txBody>
                  <a:tcPr/>
                </a:tc>
                <a:extLst>
                  <a:ext uri="{0D108BD9-81ED-4DB2-BD59-A6C34878D82A}">
                    <a16:rowId xmlns:a16="http://schemas.microsoft.com/office/drawing/2014/main" val="2981243121"/>
                  </a:ext>
                </a:extLst>
              </a:tr>
              <a:tr h="502920">
                <a:tc>
                  <a:txBody>
                    <a:bodyPr/>
                    <a:lstStyle/>
                    <a:p>
                      <a:r>
                        <a:rPr lang="en-US" dirty="0"/>
                        <a:t>Case 2</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&lt; threshold (stationary)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&gt; threshold (stationary)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series is stationary</a:t>
                      </a:r>
                      <a:endParaRPr lang="en-NL" dirty="0"/>
                    </a:p>
                  </a:txBody>
                  <a:tcPr/>
                </a:tc>
                <a:extLst>
                  <a:ext uri="{0D108BD9-81ED-4DB2-BD59-A6C34878D82A}">
                    <a16:rowId xmlns:a16="http://schemas.microsoft.com/office/drawing/2014/main" val="3829295082"/>
                  </a:ext>
                </a:extLst>
              </a:tr>
              <a:tr h="502920">
                <a:tc>
                  <a:txBody>
                    <a:bodyPr/>
                    <a:lstStyle/>
                    <a:p>
                      <a:r>
                        <a:rPr lang="en-US" dirty="0"/>
                        <a:t>Case 3</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&gt; threshold (non-stationary)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&gt; threshold (stationary)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series is trend stationary</a:t>
                      </a:r>
                      <a:endParaRPr lang="en-NL" dirty="0"/>
                    </a:p>
                  </a:txBody>
                  <a:tcPr/>
                </a:tc>
                <a:extLst>
                  <a:ext uri="{0D108BD9-81ED-4DB2-BD59-A6C34878D82A}">
                    <a16:rowId xmlns:a16="http://schemas.microsoft.com/office/drawing/2014/main" val="2024061421"/>
                  </a:ext>
                </a:extLst>
              </a:tr>
              <a:tr h="502920">
                <a:tc>
                  <a:txBody>
                    <a:bodyPr/>
                    <a:lstStyle/>
                    <a:p>
                      <a:r>
                        <a:rPr lang="en-US" dirty="0"/>
                        <a:t>Case 4</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&lt; threshold (stationary)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&lt; threshold (non-stationary)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series is difference stationary</a:t>
                      </a:r>
                      <a:endParaRPr lang="en-NL" dirty="0"/>
                    </a:p>
                  </a:txBody>
                  <a:tcPr/>
                </a:tc>
                <a:extLst>
                  <a:ext uri="{0D108BD9-81ED-4DB2-BD59-A6C34878D82A}">
                    <a16:rowId xmlns:a16="http://schemas.microsoft.com/office/drawing/2014/main" val="1850160629"/>
                  </a:ext>
                </a:extLst>
              </a:tr>
            </a:tbl>
          </a:graphicData>
        </a:graphic>
      </p:graphicFrame>
    </p:spTree>
    <p:extLst>
      <p:ext uri="{BB962C8B-B14F-4D97-AF65-F5344CB8AC3E}">
        <p14:creationId xmlns:p14="http://schemas.microsoft.com/office/powerpoint/2010/main" val="7488001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46405-7867-56D9-367F-690ED7A20BD0}"/>
              </a:ext>
            </a:extLst>
          </p:cNvPr>
          <p:cNvSpPr>
            <a:spLocks noGrp="1"/>
          </p:cNvSpPr>
          <p:nvPr>
            <p:ph type="title"/>
          </p:nvPr>
        </p:nvSpPr>
        <p:spPr/>
        <p:txBody>
          <a:bodyPr/>
          <a:lstStyle/>
          <a:p>
            <a:r>
              <a:rPr lang="en-US" dirty="0"/>
              <a:t>Making Time </a:t>
            </a:r>
            <a:r>
              <a:rPr lang="en-US"/>
              <a:t>Series Stationary</a:t>
            </a:r>
            <a:endParaRPr lang="en-NL"/>
          </a:p>
        </p:txBody>
      </p:sp>
      <p:pic>
        <p:nvPicPr>
          <p:cNvPr id="3074" name="Picture 2">
            <a:extLst>
              <a:ext uri="{FF2B5EF4-FFF2-40B4-BE49-F238E27FC236}">
                <a16:creationId xmlns:a16="http://schemas.microsoft.com/office/drawing/2014/main" id="{2A259D71-F2F5-5725-AAD4-45D0E65BEDA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033136" y="2108200"/>
            <a:ext cx="4186054" cy="3760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37079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20FF61-A2EB-3549-3866-EBE43F4BE50C}"/>
              </a:ext>
            </a:extLst>
          </p:cNvPr>
          <p:cNvSpPr>
            <a:spLocks noGrp="1"/>
          </p:cNvSpPr>
          <p:nvPr>
            <p:ph type="title"/>
          </p:nvPr>
        </p:nvSpPr>
        <p:spPr/>
        <p:txBody>
          <a:bodyPr/>
          <a:lstStyle/>
          <a:p>
            <a:r>
              <a:rPr lang="en-US" dirty="0"/>
              <a:t>ARIMA models</a:t>
            </a:r>
            <a:endParaRPr lang="en-NL" dirty="0"/>
          </a:p>
        </p:txBody>
      </p:sp>
      <p:sp>
        <p:nvSpPr>
          <p:cNvPr id="5" name="Text Placeholder 4">
            <a:extLst>
              <a:ext uri="{FF2B5EF4-FFF2-40B4-BE49-F238E27FC236}">
                <a16:creationId xmlns:a16="http://schemas.microsoft.com/office/drawing/2014/main" id="{58485ACB-80D9-0E0A-9F61-0D6353613FB9}"/>
              </a:ext>
            </a:extLst>
          </p:cNvPr>
          <p:cNvSpPr>
            <a:spLocks noGrp="1"/>
          </p:cNvSpPr>
          <p:nvPr>
            <p:ph type="body" idx="1"/>
          </p:nvPr>
        </p:nvSpPr>
        <p:spPr/>
        <p:txBody>
          <a:bodyPr/>
          <a:lstStyle/>
          <a:p>
            <a:endParaRPr lang="en-NL"/>
          </a:p>
        </p:txBody>
      </p:sp>
    </p:spTree>
    <p:extLst>
      <p:ext uri="{BB962C8B-B14F-4D97-AF65-F5344CB8AC3E}">
        <p14:creationId xmlns:p14="http://schemas.microsoft.com/office/powerpoint/2010/main" val="24840284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0587C4-9802-4829-21F1-9E759AE5D1E8}"/>
              </a:ext>
            </a:extLst>
          </p:cNvPr>
          <p:cNvSpPr>
            <a:spLocks noGrp="1"/>
          </p:cNvSpPr>
          <p:nvPr>
            <p:ph type="title"/>
          </p:nvPr>
        </p:nvSpPr>
        <p:spPr/>
        <p:txBody>
          <a:bodyPr/>
          <a:lstStyle/>
          <a:p>
            <a:r>
              <a:rPr lang="en-US" sz="3600" b="1" dirty="0">
                <a:solidFill>
                  <a:srgbClr val="C00000"/>
                </a:solidFill>
              </a:rPr>
              <a:t>A</a:t>
            </a:r>
            <a:r>
              <a:rPr lang="en-US" sz="3600" dirty="0"/>
              <a:t>uto </a:t>
            </a:r>
            <a:r>
              <a:rPr lang="en-US" sz="3600" b="1" dirty="0">
                <a:solidFill>
                  <a:srgbClr val="C00000"/>
                </a:solidFill>
              </a:rPr>
              <a:t>R</a:t>
            </a:r>
            <a:r>
              <a:rPr lang="en-US" sz="3600" dirty="0"/>
              <a:t>egressive </a:t>
            </a:r>
            <a:r>
              <a:rPr lang="en-US" sz="3600" b="1" dirty="0">
                <a:solidFill>
                  <a:srgbClr val="C00000"/>
                </a:solidFill>
              </a:rPr>
              <a:t>I</a:t>
            </a:r>
            <a:r>
              <a:rPr lang="en-US" sz="3600" dirty="0"/>
              <a:t>ntegrated </a:t>
            </a:r>
            <a:r>
              <a:rPr lang="en-US" sz="3600" b="1" dirty="0">
                <a:solidFill>
                  <a:srgbClr val="C00000"/>
                </a:solidFill>
              </a:rPr>
              <a:t>M</a:t>
            </a:r>
            <a:r>
              <a:rPr lang="en-US" sz="3600" dirty="0"/>
              <a:t>oving </a:t>
            </a:r>
            <a:r>
              <a:rPr lang="en-US" sz="3600" b="1" dirty="0">
                <a:solidFill>
                  <a:srgbClr val="C00000"/>
                </a:solidFill>
              </a:rPr>
              <a:t>A</a:t>
            </a:r>
            <a:r>
              <a:rPr lang="en-US" sz="3600" dirty="0"/>
              <a:t>verage models</a:t>
            </a:r>
            <a:endParaRPr lang="en-NL" dirty="0"/>
          </a:p>
        </p:txBody>
      </p:sp>
      <p:sp>
        <p:nvSpPr>
          <p:cNvPr id="6" name="Content Placeholder 5">
            <a:extLst>
              <a:ext uri="{FF2B5EF4-FFF2-40B4-BE49-F238E27FC236}">
                <a16:creationId xmlns:a16="http://schemas.microsoft.com/office/drawing/2014/main" id="{5BEAC9FA-F3F8-2495-B2F6-261609D350D1}"/>
              </a:ext>
            </a:extLst>
          </p:cNvPr>
          <p:cNvSpPr>
            <a:spLocks noGrp="1"/>
          </p:cNvSpPr>
          <p:nvPr>
            <p:ph idx="1"/>
          </p:nvPr>
        </p:nvSpPr>
        <p:spPr>
          <a:xfrm>
            <a:off x="1097280" y="2108201"/>
            <a:ext cx="10058400" cy="2692399"/>
          </a:xfrm>
        </p:spPr>
        <p:txBody>
          <a:bodyPr/>
          <a:lstStyle/>
          <a:p>
            <a:pPr marL="0" indent="0">
              <a:buNone/>
            </a:pPr>
            <a:r>
              <a:rPr lang="en-US" dirty="0"/>
              <a:t>There are two types:</a:t>
            </a:r>
          </a:p>
          <a:p>
            <a:pPr>
              <a:buFont typeface="Wingdings" panose="05000000000000000000" pitchFamily="2" charset="2"/>
              <a:buChar char="§"/>
            </a:pPr>
            <a:r>
              <a:rPr lang="en-US" dirty="0"/>
              <a:t> Non-seasonal ARIMA, or simply </a:t>
            </a:r>
            <a:r>
              <a:rPr lang="en-US" b="1" dirty="0"/>
              <a:t>ARIMA</a:t>
            </a:r>
          </a:p>
          <a:p>
            <a:pPr>
              <a:buFont typeface="Wingdings" panose="05000000000000000000" pitchFamily="2" charset="2"/>
              <a:buChar char="§"/>
            </a:pPr>
            <a:r>
              <a:rPr lang="en-US" dirty="0"/>
              <a:t> Seasonal ARIMA, or </a:t>
            </a:r>
            <a:r>
              <a:rPr lang="en-US" b="1" dirty="0"/>
              <a:t>SARIMA</a:t>
            </a:r>
          </a:p>
          <a:p>
            <a:pPr>
              <a:buFont typeface="Wingdings" panose="05000000000000000000" pitchFamily="2" charset="2"/>
              <a:buChar char="§"/>
            </a:pPr>
            <a:r>
              <a:rPr lang="en-US" b="1" dirty="0"/>
              <a:t> (S)ARIMAX </a:t>
            </a:r>
            <a:r>
              <a:rPr lang="en-US" dirty="0"/>
              <a:t>is a extension of the ARIMA model using exogenous variable, i.e., variables that might have influence on the target. For instance, temperature might help in predicting the number of ice cream sold, the number of nurses in a shift might have influence on the waiting time of patients.</a:t>
            </a:r>
            <a:endParaRPr lang="en-NL" dirty="0"/>
          </a:p>
        </p:txBody>
      </p:sp>
    </p:spTree>
    <p:extLst>
      <p:ext uri="{BB962C8B-B14F-4D97-AF65-F5344CB8AC3E}">
        <p14:creationId xmlns:p14="http://schemas.microsoft.com/office/powerpoint/2010/main" val="37978614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2DBCC-89D0-C996-1F22-3D7EA91CD0F9}"/>
              </a:ext>
            </a:extLst>
          </p:cNvPr>
          <p:cNvSpPr>
            <a:spLocks noGrp="1"/>
          </p:cNvSpPr>
          <p:nvPr>
            <p:ph type="title"/>
          </p:nvPr>
        </p:nvSpPr>
        <p:spPr/>
        <p:txBody>
          <a:bodyPr/>
          <a:lstStyle/>
          <a:p>
            <a:r>
              <a:rPr lang="en-US" dirty="0"/>
              <a:t>Non-seasonal ARIMA</a:t>
            </a:r>
            <a:endParaRPr lang="en-NL" dirty="0"/>
          </a:p>
        </p:txBody>
      </p:sp>
      <p:sp>
        <p:nvSpPr>
          <p:cNvPr id="4" name="TextBox 3">
            <a:extLst>
              <a:ext uri="{FF2B5EF4-FFF2-40B4-BE49-F238E27FC236}">
                <a16:creationId xmlns:a16="http://schemas.microsoft.com/office/drawing/2014/main" id="{51D16C88-F781-8DD4-B280-0BA50B2493CA}"/>
              </a:ext>
            </a:extLst>
          </p:cNvPr>
          <p:cNvSpPr txBox="1"/>
          <p:nvPr/>
        </p:nvSpPr>
        <p:spPr>
          <a:xfrm>
            <a:off x="1097280" y="2335695"/>
            <a:ext cx="2467342" cy="523220"/>
          </a:xfrm>
          <a:prstGeom prst="rect">
            <a:avLst/>
          </a:prstGeom>
          <a:noFill/>
        </p:spPr>
        <p:txBody>
          <a:bodyPr wrap="none" rtlCol="0">
            <a:spAutoFit/>
          </a:bodyPr>
          <a:lstStyle/>
          <a:p>
            <a:r>
              <a:rPr lang="en-US" sz="2800" b="1" dirty="0"/>
              <a:t>ARIMA (p, d, q)</a:t>
            </a:r>
            <a:r>
              <a:rPr lang="en-US" dirty="0"/>
              <a:t> </a:t>
            </a:r>
            <a:endParaRPr lang="en-NL" dirty="0"/>
          </a:p>
        </p:txBody>
      </p:sp>
      <p:sp>
        <p:nvSpPr>
          <p:cNvPr id="5" name="TextBox 4">
            <a:extLst>
              <a:ext uri="{FF2B5EF4-FFF2-40B4-BE49-F238E27FC236}">
                <a16:creationId xmlns:a16="http://schemas.microsoft.com/office/drawing/2014/main" id="{98E9FDF4-302E-F7E8-758C-DAAE7E241C16}"/>
              </a:ext>
            </a:extLst>
          </p:cNvPr>
          <p:cNvSpPr txBox="1"/>
          <p:nvPr/>
        </p:nvSpPr>
        <p:spPr>
          <a:xfrm>
            <a:off x="1097280" y="3220278"/>
            <a:ext cx="3666966" cy="1892826"/>
          </a:xfrm>
          <a:prstGeom prst="rect">
            <a:avLst/>
          </a:prstGeom>
          <a:noFill/>
        </p:spPr>
        <p:txBody>
          <a:bodyPr wrap="none" rtlCol="0">
            <a:spAutoFit/>
          </a:bodyPr>
          <a:lstStyle/>
          <a:p>
            <a:pPr>
              <a:spcAft>
                <a:spcPts val="1800"/>
              </a:spcAft>
            </a:pPr>
            <a:r>
              <a:rPr lang="en-US" dirty="0"/>
              <a:t>AR (p) : </a:t>
            </a:r>
            <a:r>
              <a:rPr lang="en-US" dirty="0" err="1"/>
              <a:t>AutoRegressive</a:t>
            </a:r>
            <a:r>
              <a:rPr lang="en-US" dirty="0"/>
              <a:t> component</a:t>
            </a:r>
          </a:p>
          <a:p>
            <a:pPr>
              <a:spcAft>
                <a:spcPts val="1800"/>
              </a:spcAft>
            </a:pPr>
            <a:r>
              <a:rPr lang="en-US" dirty="0"/>
              <a:t>I (d) : differencing component</a:t>
            </a:r>
          </a:p>
          <a:p>
            <a:pPr>
              <a:spcAft>
                <a:spcPts val="1800"/>
              </a:spcAft>
            </a:pPr>
            <a:endParaRPr lang="en-US" dirty="0"/>
          </a:p>
          <a:p>
            <a:pPr>
              <a:spcAft>
                <a:spcPts val="1800"/>
              </a:spcAft>
            </a:pPr>
            <a:r>
              <a:rPr lang="en-US" dirty="0"/>
              <a:t>MA (q) : Moving Average component</a:t>
            </a:r>
            <a:endParaRPr lang="en-NL" dirty="0"/>
          </a:p>
        </p:txBody>
      </p:sp>
      <p:grpSp>
        <p:nvGrpSpPr>
          <p:cNvPr id="12" name="Group 11">
            <a:extLst>
              <a:ext uri="{FF2B5EF4-FFF2-40B4-BE49-F238E27FC236}">
                <a16:creationId xmlns:a16="http://schemas.microsoft.com/office/drawing/2014/main" id="{5E9B2AFD-A912-4C6C-84CB-B8E3C287AC2B}"/>
              </a:ext>
            </a:extLst>
          </p:cNvPr>
          <p:cNvGrpSpPr/>
          <p:nvPr/>
        </p:nvGrpSpPr>
        <p:grpSpPr>
          <a:xfrm>
            <a:off x="4764246" y="3220278"/>
            <a:ext cx="5724187" cy="369332"/>
            <a:chOff x="4764246" y="3220278"/>
            <a:chExt cx="5724187" cy="369332"/>
          </a:xfrm>
        </p:grpSpPr>
        <p:sp>
          <p:nvSpPr>
            <p:cNvPr id="6" name="TextBox 5">
              <a:extLst>
                <a:ext uri="{FF2B5EF4-FFF2-40B4-BE49-F238E27FC236}">
                  <a16:creationId xmlns:a16="http://schemas.microsoft.com/office/drawing/2014/main" id="{9EF51213-B135-4CB9-15DE-0A5A171DCE5B}"/>
                </a:ext>
              </a:extLst>
            </p:cNvPr>
            <p:cNvSpPr txBox="1"/>
            <p:nvPr/>
          </p:nvSpPr>
          <p:spPr>
            <a:xfrm>
              <a:off x="5310605" y="3220278"/>
              <a:ext cx="5177828" cy="369332"/>
            </a:xfrm>
            <a:prstGeom prst="rect">
              <a:avLst/>
            </a:prstGeom>
            <a:noFill/>
          </p:spPr>
          <p:txBody>
            <a:bodyPr wrap="none" rtlCol="0">
              <a:spAutoFit/>
            </a:bodyPr>
            <a:lstStyle/>
            <a:p>
              <a:r>
                <a:rPr lang="en-US" dirty="0"/>
                <a:t>Number of periods of the TS used in the calculation</a:t>
              </a:r>
              <a:endParaRPr lang="en-NL" dirty="0"/>
            </a:p>
          </p:txBody>
        </p:sp>
        <p:sp>
          <p:nvSpPr>
            <p:cNvPr id="9" name="Arrow: Left 8">
              <a:extLst>
                <a:ext uri="{FF2B5EF4-FFF2-40B4-BE49-F238E27FC236}">
                  <a16:creationId xmlns:a16="http://schemas.microsoft.com/office/drawing/2014/main" id="{F72E89DB-3E4F-CFBF-89DB-C0EBCACCDC9E}"/>
                </a:ext>
              </a:extLst>
            </p:cNvPr>
            <p:cNvSpPr/>
            <p:nvPr/>
          </p:nvSpPr>
          <p:spPr>
            <a:xfrm>
              <a:off x="4764246" y="3299791"/>
              <a:ext cx="364345" cy="20872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grpSp>
        <p:nvGrpSpPr>
          <p:cNvPr id="13" name="Group 12">
            <a:extLst>
              <a:ext uri="{FF2B5EF4-FFF2-40B4-BE49-F238E27FC236}">
                <a16:creationId xmlns:a16="http://schemas.microsoft.com/office/drawing/2014/main" id="{E8B03510-267D-41A2-1927-7E8D49F95835}"/>
              </a:ext>
            </a:extLst>
          </p:cNvPr>
          <p:cNvGrpSpPr/>
          <p:nvPr/>
        </p:nvGrpSpPr>
        <p:grpSpPr>
          <a:xfrm>
            <a:off x="4764246" y="3728109"/>
            <a:ext cx="7122954" cy="646331"/>
            <a:chOff x="4764246" y="3728109"/>
            <a:chExt cx="7122954" cy="646331"/>
          </a:xfrm>
        </p:grpSpPr>
        <p:sp>
          <p:nvSpPr>
            <p:cNvPr id="7" name="TextBox 6">
              <a:extLst>
                <a:ext uri="{FF2B5EF4-FFF2-40B4-BE49-F238E27FC236}">
                  <a16:creationId xmlns:a16="http://schemas.microsoft.com/office/drawing/2014/main" id="{68D638DA-B59F-BC27-7793-91CD07D10460}"/>
                </a:ext>
              </a:extLst>
            </p:cNvPr>
            <p:cNvSpPr txBox="1"/>
            <p:nvPr/>
          </p:nvSpPr>
          <p:spPr>
            <a:xfrm>
              <a:off x="5310605" y="3728109"/>
              <a:ext cx="6576595" cy="646331"/>
            </a:xfrm>
            <a:prstGeom prst="rect">
              <a:avLst/>
            </a:prstGeom>
            <a:noFill/>
          </p:spPr>
          <p:txBody>
            <a:bodyPr wrap="square" rtlCol="0">
              <a:spAutoFit/>
            </a:bodyPr>
            <a:lstStyle/>
            <a:p>
              <a:r>
                <a:rPr lang="en-US" dirty="0"/>
                <a:t>Number of transformations used to transform a TS into a stationary one</a:t>
              </a:r>
              <a:endParaRPr lang="en-NL" dirty="0"/>
            </a:p>
          </p:txBody>
        </p:sp>
        <p:sp>
          <p:nvSpPr>
            <p:cNvPr id="10" name="Arrow: Left 9">
              <a:extLst>
                <a:ext uri="{FF2B5EF4-FFF2-40B4-BE49-F238E27FC236}">
                  <a16:creationId xmlns:a16="http://schemas.microsoft.com/office/drawing/2014/main" id="{6B7A5EF9-1BE6-83EF-392E-605448FF6355}"/>
                </a:ext>
              </a:extLst>
            </p:cNvPr>
            <p:cNvSpPr/>
            <p:nvPr/>
          </p:nvSpPr>
          <p:spPr>
            <a:xfrm>
              <a:off x="4764246" y="3842552"/>
              <a:ext cx="364345" cy="20872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grpSp>
        <p:nvGrpSpPr>
          <p:cNvPr id="14" name="Group 13">
            <a:extLst>
              <a:ext uri="{FF2B5EF4-FFF2-40B4-BE49-F238E27FC236}">
                <a16:creationId xmlns:a16="http://schemas.microsoft.com/office/drawing/2014/main" id="{1DD71F43-B60F-8F8A-D953-A3FC40E793B8}"/>
              </a:ext>
            </a:extLst>
          </p:cNvPr>
          <p:cNvGrpSpPr/>
          <p:nvPr/>
        </p:nvGrpSpPr>
        <p:grpSpPr>
          <a:xfrm>
            <a:off x="4764246" y="4703196"/>
            <a:ext cx="4727625" cy="369332"/>
            <a:chOff x="4764246" y="4703196"/>
            <a:chExt cx="4727625" cy="369332"/>
          </a:xfrm>
        </p:grpSpPr>
        <p:sp>
          <p:nvSpPr>
            <p:cNvPr id="8" name="TextBox 7">
              <a:extLst>
                <a:ext uri="{FF2B5EF4-FFF2-40B4-BE49-F238E27FC236}">
                  <a16:creationId xmlns:a16="http://schemas.microsoft.com/office/drawing/2014/main" id="{4D7636AB-592E-B902-4F3E-E9A1578D23E1}"/>
                </a:ext>
              </a:extLst>
            </p:cNvPr>
            <p:cNvSpPr txBox="1"/>
            <p:nvPr/>
          </p:nvSpPr>
          <p:spPr>
            <a:xfrm>
              <a:off x="5310605" y="4703196"/>
              <a:ext cx="4181266" cy="369332"/>
            </a:xfrm>
            <a:prstGeom prst="rect">
              <a:avLst/>
            </a:prstGeom>
            <a:noFill/>
          </p:spPr>
          <p:txBody>
            <a:bodyPr wrap="square" rtlCol="0">
              <a:spAutoFit/>
            </a:bodyPr>
            <a:lstStyle/>
            <a:p>
              <a:r>
                <a:rPr lang="en-US" dirty="0"/>
                <a:t>Number of lags of the error component</a:t>
              </a:r>
              <a:endParaRPr lang="en-NL" dirty="0"/>
            </a:p>
          </p:txBody>
        </p:sp>
        <p:sp>
          <p:nvSpPr>
            <p:cNvPr id="11" name="Arrow: Left 10">
              <a:extLst>
                <a:ext uri="{FF2B5EF4-FFF2-40B4-BE49-F238E27FC236}">
                  <a16:creationId xmlns:a16="http://schemas.microsoft.com/office/drawing/2014/main" id="{BADE9DE7-8865-64F8-7661-198002D0CA68}"/>
                </a:ext>
              </a:extLst>
            </p:cNvPr>
            <p:cNvSpPr/>
            <p:nvPr/>
          </p:nvSpPr>
          <p:spPr>
            <a:xfrm>
              <a:off x="4764246" y="4797758"/>
              <a:ext cx="364345" cy="20872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198572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47A22-A601-6BAA-A413-F96AD1CE8E9A}"/>
              </a:ext>
            </a:extLst>
          </p:cNvPr>
          <p:cNvSpPr>
            <a:spLocks noGrp="1"/>
          </p:cNvSpPr>
          <p:nvPr>
            <p:ph type="title"/>
          </p:nvPr>
        </p:nvSpPr>
        <p:spPr/>
        <p:txBody>
          <a:bodyPr/>
          <a:lstStyle/>
          <a:p>
            <a:r>
              <a:rPr lang="en-US" dirty="0"/>
              <a:t>Stationarity and ways of making TS stationary.</a:t>
            </a:r>
            <a:endParaRPr lang="en-NL" dirty="0"/>
          </a:p>
        </p:txBody>
      </p:sp>
      <p:sp>
        <p:nvSpPr>
          <p:cNvPr id="3" name="Content Placeholder 2">
            <a:extLst>
              <a:ext uri="{FF2B5EF4-FFF2-40B4-BE49-F238E27FC236}">
                <a16:creationId xmlns:a16="http://schemas.microsoft.com/office/drawing/2014/main" id="{A2606256-24BC-4105-0B0D-A68A80CFD108}"/>
              </a:ext>
            </a:extLst>
          </p:cNvPr>
          <p:cNvSpPr>
            <a:spLocks noGrp="1"/>
          </p:cNvSpPr>
          <p:nvPr>
            <p:ph idx="1"/>
          </p:nvPr>
        </p:nvSpPr>
        <p:spPr/>
        <p:txBody>
          <a:bodyPr>
            <a:normAutofit fontScale="77500" lnSpcReduction="20000"/>
          </a:bodyPr>
          <a:lstStyle/>
          <a:p>
            <a:pPr>
              <a:buFont typeface="Wingdings" panose="05000000000000000000" pitchFamily="2" charset="2"/>
              <a:buChar char="§"/>
            </a:pPr>
            <a:r>
              <a:rPr lang="en-US" sz="1800" dirty="0"/>
              <a:t> Stationary time series has mean and variance constant over time.</a:t>
            </a:r>
          </a:p>
          <a:p>
            <a:pPr>
              <a:buFont typeface="Wingdings" panose="05000000000000000000" pitchFamily="2" charset="2"/>
              <a:buChar char="§"/>
            </a:pPr>
            <a:r>
              <a:rPr lang="en-US" sz="1800" b="1" i="0" dirty="0">
                <a:solidFill>
                  <a:srgbClr val="0B0B0B"/>
                </a:solidFill>
                <a:effectLst/>
              </a:rPr>
              <a:t> Differencing</a:t>
            </a:r>
            <a:r>
              <a:rPr lang="en-US" sz="1800" b="0" i="0" dirty="0">
                <a:solidFill>
                  <a:srgbClr val="0B0B0B"/>
                </a:solidFill>
                <a:effectLst/>
              </a:rPr>
              <a:t> is a method of transforming a non-stationary time series to a stationary one.</a:t>
            </a:r>
          </a:p>
          <a:p>
            <a:pPr>
              <a:buFont typeface="Wingdings" panose="05000000000000000000" pitchFamily="2" charset="2"/>
              <a:buChar char="§"/>
            </a:pPr>
            <a:r>
              <a:rPr lang="en-US" sz="1800" b="0" i="0" dirty="0">
                <a:solidFill>
                  <a:srgbClr val="0B0B0B"/>
                </a:solidFill>
                <a:effectLst/>
              </a:rPr>
              <a:t> The number of times of differencing needed to render the series stationary will be the differenced I(d) term in our ARIMA model.</a:t>
            </a:r>
          </a:p>
          <a:p>
            <a:pPr>
              <a:buFont typeface="Wingdings" panose="05000000000000000000" pitchFamily="2" charset="2"/>
              <a:buChar char="§"/>
            </a:pPr>
            <a:r>
              <a:rPr lang="en-US" sz="1800" dirty="0"/>
              <a:t> ADF and KPSS tests can help to know how many times or if differencing is the way to go.</a:t>
            </a:r>
          </a:p>
          <a:p>
            <a:pPr>
              <a:buFont typeface="Wingdings" panose="05000000000000000000" pitchFamily="2" charset="2"/>
              <a:buChar char="§"/>
            </a:pPr>
            <a:r>
              <a:rPr lang="en-US" sz="1800" dirty="0"/>
              <a:t> However, other common transformations for enforcing stationarity include (sometimes in combination with one another):</a:t>
            </a:r>
          </a:p>
          <a:p>
            <a:pPr lvl="1">
              <a:buFont typeface="Wingdings" panose="05000000000000000000" pitchFamily="2" charset="2"/>
              <a:buChar char="§"/>
            </a:pPr>
            <a:r>
              <a:rPr lang="en-US" sz="1600" dirty="0"/>
              <a:t> Square root or N-</a:t>
            </a:r>
            <a:r>
              <a:rPr lang="en-US" sz="1600" dirty="0" err="1"/>
              <a:t>th</a:t>
            </a:r>
            <a:r>
              <a:rPr lang="en-US" sz="1600" dirty="0"/>
              <a:t> root transformations</a:t>
            </a:r>
          </a:p>
          <a:p>
            <a:pPr lvl="1">
              <a:buFont typeface="Wingdings" panose="05000000000000000000" pitchFamily="2" charset="2"/>
              <a:buChar char="§"/>
            </a:pPr>
            <a:r>
              <a:rPr lang="en-US" sz="1600" dirty="0"/>
              <a:t> De-trending your time series</a:t>
            </a:r>
          </a:p>
          <a:p>
            <a:pPr lvl="1">
              <a:buFont typeface="Wingdings" panose="05000000000000000000" pitchFamily="2" charset="2"/>
              <a:buChar char="§"/>
            </a:pPr>
            <a:r>
              <a:rPr lang="en-US" sz="1600" dirty="0"/>
              <a:t> Differencing your time series one or more times</a:t>
            </a:r>
          </a:p>
          <a:p>
            <a:pPr lvl="1">
              <a:buFont typeface="Wingdings" panose="05000000000000000000" pitchFamily="2" charset="2"/>
              <a:buChar char="§"/>
            </a:pPr>
            <a:r>
              <a:rPr lang="en-US" sz="1600" dirty="0"/>
              <a:t> Log transformations</a:t>
            </a:r>
          </a:p>
          <a:p>
            <a:pPr>
              <a:buFont typeface="Wingdings" panose="05000000000000000000" pitchFamily="2" charset="2"/>
              <a:buChar char="§"/>
            </a:pPr>
            <a:r>
              <a:rPr lang="en-US" sz="1800" dirty="0"/>
              <a:t> Note, however, that a transformation on data as a pre-processing stage will result in forecasts in the transformed space. When in doubt, let the </a:t>
            </a:r>
            <a:r>
              <a:rPr lang="en-US" sz="1800" b="1" dirty="0" err="1"/>
              <a:t>auto_arima</a:t>
            </a:r>
            <a:r>
              <a:rPr lang="en-US" sz="1800" dirty="0"/>
              <a:t> function do the heavy lifting for you. Read more on difference stationarity in </a:t>
            </a:r>
            <a:r>
              <a:rPr lang="en-US" sz="1800" dirty="0">
                <a:hlinkClick r:id="rId3"/>
              </a:rPr>
              <a:t>this Duke article</a:t>
            </a:r>
            <a:r>
              <a:rPr lang="en-US" sz="1800" dirty="0"/>
              <a:t>.</a:t>
            </a:r>
            <a:r>
              <a:rPr lang="en-US" sz="1800" dirty="0">
                <a:solidFill>
                  <a:srgbClr val="0B0B0B"/>
                </a:solidFill>
              </a:rPr>
              <a:t> </a:t>
            </a:r>
            <a:endParaRPr lang="en-US" dirty="0"/>
          </a:p>
        </p:txBody>
      </p:sp>
    </p:spTree>
    <p:extLst>
      <p:ext uri="{BB962C8B-B14F-4D97-AF65-F5344CB8AC3E}">
        <p14:creationId xmlns:p14="http://schemas.microsoft.com/office/powerpoint/2010/main" val="4120470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C768B-2698-79A1-0C4B-DE6A46C47224}"/>
              </a:ext>
            </a:extLst>
          </p:cNvPr>
          <p:cNvSpPr>
            <a:spLocks noGrp="1"/>
          </p:cNvSpPr>
          <p:nvPr>
            <p:ph type="title"/>
          </p:nvPr>
        </p:nvSpPr>
        <p:spPr/>
        <p:txBody>
          <a:bodyPr/>
          <a:lstStyle/>
          <a:p>
            <a:r>
              <a:rPr lang="en-US" dirty="0"/>
              <a:t>Overview</a:t>
            </a:r>
            <a:endParaRPr lang="en-NL" dirty="0"/>
          </a:p>
        </p:txBody>
      </p:sp>
      <p:sp>
        <p:nvSpPr>
          <p:cNvPr id="3" name="Content Placeholder 2">
            <a:extLst>
              <a:ext uri="{FF2B5EF4-FFF2-40B4-BE49-F238E27FC236}">
                <a16:creationId xmlns:a16="http://schemas.microsoft.com/office/drawing/2014/main" id="{E86EE453-9753-D167-A555-408A6B1D374E}"/>
              </a:ext>
            </a:extLst>
          </p:cNvPr>
          <p:cNvSpPr>
            <a:spLocks noGrp="1"/>
          </p:cNvSpPr>
          <p:nvPr>
            <p:ph idx="1"/>
          </p:nvPr>
        </p:nvSpPr>
        <p:spPr/>
        <p:txBody>
          <a:bodyPr/>
          <a:lstStyle/>
          <a:p>
            <a:endParaRPr lang="en-NL" dirty="0"/>
          </a:p>
        </p:txBody>
      </p:sp>
    </p:spTree>
    <p:extLst>
      <p:ext uri="{BB962C8B-B14F-4D97-AF65-F5344CB8AC3E}">
        <p14:creationId xmlns:p14="http://schemas.microsoft.com/office/powerpoint/2010/main" val="29551239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A3E56-DF8A-5DA3-4B75-3B36B9920528}"/>
              </a:ext>
            </a:extLst>
          </p:cNvPr>
          <p:cNvSpPr>
            <a:spLocks noGrp="1"/>
          </p:cNvSpPr>
          <p:nvPr>
            <p:ph type="title"/>
          </p:nvPr>
        </p:nvSpPr>
        <p:spPr/>
        <p:txBody>
          <a:bodyPr/>
          <a:lstStyle/>
          <a:p>
            <a:r>
              <a:rPr lang="en-US" dirty="0">
                <a:hlinkClick r:id="rId2"/>
              </a:rPr>
              <a:t>Tip from </a:t>
            </a:r>
            <a:r>
              <a:rPr lang="en-US" dirty="0" err="1">
                <a:hlinkClick r:id="rId2"/>
              </a:rPr>
              <a:t>pmdarima</a:t>
            </a:r>
            <a:endParaRPr lang="en-NL" dirty="0"/>
          </a:p>
        </p:txBody>
      </p:sp>
      <p:sp>
        <p:nvSpPr>
          <p:cNvPr id="3" name="Content Placeholder 2">
            <a:extLst>
              <a:ext uri="{FF2B5EF4-FFF2-40B4-BE49-F238E27FC236}">
                <a16:creationId xmlns:a16="http://schemas.microsoft.com/office/drawing/2014/main" id="{5BF83576-A544-3451-C5B8-077575497A1D}"/>
              </a:ext>
            </a:extLst>
          </p:cNvPr>
          <p:cNvSpPr>
            <a:spLocks noGrp="1"/>
          </p:cNvSpPr>
          <p:nvPr>
            <p:ph idx="1"/>
          </p:nvPr>
        </p:nvSpPr>
        <p:spPr/>
        <p:txBody>
          <a:bodyPr>
            <a:normAutofit fontScale="92500" lnSpcReduction="20000"/>
          </a:bodyPr>
          <a:lstStyle/>
          <a:p>
            <a:r>
              <a:rPr lang="en-US" dirty="0"/>
              <a:t>The easiest way to make your data stationary in the case of ARIMA models is to allow </a:t>
            </a:r>
            <a:r>
              <a:rPr lang="en-US" b="1" dirty="0" err="1"/>
              <a:t>auto_arima</a:t>
            </a:r>
            <a:r>
              <a:rPr lang="en-US" dirty="0"/>
              <a:t> to work its magic, estimate the appropriate </a:t>
            </a:r>
            <a:r>
              <a:rPr lang="en-US" b="1" dirty="0"/>
              <a:t>d</a:t>
            </a:r>
            <a:r>
              <a:rPr lang="en-US" dirty="0"/>
              <a:t> value, and difference the time series accordingly. However, other common transformations for enforcing stationarity include (sometimes in combination with one another):</a:t>
            </a:r>
          </a:p>
          <a:p>
            <a:pPr>
              <a:buFont typeface="Wingdings" panose="05000000000000000000" pitchFamily="2" charset="2"/>
              <a:buChar char="§"/>
            </a:pPr>
            <a:r>
              <a:rPr lang="en-US" dirty="0"/>
              <a:t> Square root or N-</a:t>
            </a:r>
            <a:r>
              <a:rPr lang="en-US" dirty="0" err="1"/>
              <a:t>th</a:t>
            </a:r>
            <a:r>
              <a:rPr lang="en-US" dirty="0"/>
              <a:t> root transformations</a:t>
            </a:r>
          </a:p>
          <a:p>
            <a:pPr>
              <a:buFont typeface="Wingdings" panose="05000000000000000000" pitchFamily="2" charset="2"/>
              <a:buChar char="§"/>
            </a:pPr>
            <a:r>
              <a:rPr lang="en-US" dirty="0"/>
              <a:t> De-trending your time series</a:t>
            </a:r>
          </a:p>
          <a:p>
            <a:pPr>
              <a:buFont typeface="Wingdings" panose="05000000000000000000" pitchFamily="2" charset="2"/>
              <a:buChar char="§"/>
            </a:pPr>
            <a:r>
              <a:rPr lang="en-US" dirty="0"/>
              <a:t> Differencing your time series one or more times</a:t>
            </a:r>
          </a:p>
          <a:p>
            <a:pPr>
              <a:buFont typeface="Wingdings" panose="05000000000000000000" pitchFamily="2" charset="2"/>
              <a:buChar char="§"/>
            </a:pPr>
            <a:r>
              <a:rPr lang="en-US" dirty="0"/>
              <a:t> Log transformations</a:t>
            </a:r>
          </a:p>
          <a:p>
            <a:r>
              <a:rPr lang="en-US" dirty="0"/>
              <a:t>Note, however, that a transformation on data as a pre-processing stage will result in forecasts in the transformed space. When in doubt, let the </a:t>
            </a:r>
            <a:r>
              <a:rPr lang="en-US" dirty="0" err="1"/>
              <a:t>auto_arima</a:t>
            </a:r>
            <a:r>
              <a:rPr lang="en-US" dirty="0"/>
              <a:t> function do the heavy lifting for you. Read more on difference stationarity in this Duke article.</a:t>
            </a:r>
            <a:endParaRPr lang="en-NL" dirty="0"/>
          </a:p>
        </p:txBody>
      </p:sp>
    </p:spTree>
    <p:extLst>
      <p:ext uri="{BB962C8B-B14F-4D97-AF65-F5344CB8AC3E}">
        <p14:creationId xmlns:p14="http://schemas.microsoft.com/office/powerpoint/2010/main" val="37683987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6E69A-4D69-D205-BE58-38A9826152A6}"/>
              </a:ext>
            </a:extLst>
          </p:cNvPr>
          <p:cNvSpPr>
            <a:spLocks noGrp="1"/>
          </p:cNvSpPr>
          <p:nvPr>
            <p:ph type="title"/>
          </p:nvPr>
        </p:nvSpPr>
        <p:spPr/>
        <p:txBody>
          <a:bodyPr>
            <a:normAutofit/>
          </a:bodyPr>
          <a:lstStyle/>
          <a:p>
            <a:r>
              <a:rPr lang="en-US" sz="4400" dirty="0"/>
              <a:t>Autocorrelation Function (ACF) Plot (correlogram)</a:t>
            </a:r>
            <a:endParaRPr lang="en-NL" sz="4400" dirty="0"/>
          </a:p>
        </p:txBody>
      </p:sp>
      <p:sp>
        <p:nvSpPr>
          <p:cNvPr id="3" name="Content Placeholder 2">
            <a:extLst>
              <a:ext uri="{FF2B5EF4-FFF2-40B4-BE49-F238E27FC236}">
                <a16:creationId xmlns:a16="http://schemas.microsoft.com/office/drawing/2014/main" id="{867489B1-E08A-68F6-4E34-3EF364AC9487}"/>
              </a:ext>
            </a:extLst>
          </p:cNvPr>
          <p:cNvSpPr>
            <a:spLocks noGrp="1"/>
          </p:cNvSpPr>
          <p:nvPr>
            <p:ph idx="1"/>
          </p:nvPr>
        </p:nvSpPr>
        <p:spPr/>
        <p:txBody>
          <a:bodyPr>
            <a:normAutofit fontScale="85000" lnSpcReduction="10000"/>
          </a:bodyPr>
          <a:lstStyle/>
          <a:p>
            <a:r>
              <a:rPr lang="en-US" dirty="0"/>
              <a:t>Autocorrelation : How correlated a time series is with its past values.</a:t>
            </a:r>
          </a:p>
          <a:p>
            <a:r>
              <a:rPr lang="en-US" dirty="0"/>
              <a:t>If the time series is non-stationary we need to use differencing to make it stationary. After making the time series stationary we can use the ACF of the stationary time series to define if we will use AR, MA or both components, as well as how many lags we should use.</a:t>
            </a:r>
          </a:p>
          <a:p>
            <a:r>
              <a:rPr lang="en-US" dirty="0"/>
              <a:t>If the stationarized series has a positive correlation at Lag-1, AR terms are the best. If it has a negative correlation at Lag-1, then MA terms are best.</a:t>
            </a:r>
          </a:p>
          <a:p>
            <a:r>
              <a:rPr lang="en-US" dirty="0"/>
              <a:t>The decay or cut off of the ACF will give us hints at what terms to use, as well as spikes decaying towards 0.</a:t>
            </a:r>
          </a:p>
          <a:p>
            <a:r>
              <a:rPr lang="en-US" dirty="0"/>
              <a:t>Following, we take a look at PACF that will help us confirming our findings.</a:t>
            </a:r>
          </a:p>
          <a:p>
            <a:r>
              <a:rPr lang="en-US" dirty="0"/>
              <a:t>EXPLAIN WITH AN EXAMPLE – GRAPH BEFORE AND AFTER DIFFERENCING</a:t>
            </a:r>
          </a:p>
          <a:p>
            <a:r>
              <a:rPr lang="en-US" dirty="0"/>
              <a:t>CHECK ALSO CORRECTION OF THE COMMENT</a:t>
            </a:r>
            <a:endParaRPr lang="en-NL" dirty="0"/>
          </a:p>
        </p:txBody>
      </p:sp>
    </p:spTree>
    <p:extLst>
      <p:ext uri="{BB962C8B-B14F-4D97-AF65-F5344CB8AC3E}">
        <p14:creationId xmlns:p14="http://schemas.microsoft.com/office/powerpoint/2010/main" val="30989077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C6974-AC0F-B5F5-0ECA-AF97D0B9357D}"/>
              </a:ext>
            </a:extLst>
          </p:cNvPr>
          <p:cNvSpPr>
            <a:spLocks noGrp="1"/>
          </p:cNvSpPr>
          <p:nvPr>
            <p:ph type="title"/>
          </p:nvPr>
        </p:nvSpPr>
        <p:spPr/>
        <p:txBody>
          <a:bodyPr/>
          <a:lstStyle/>
          <a:p>
            <a:r>
              <a:rPr lang="en-US" dirty="0"/>
              <a:t>Partial Autocorrelation Function Plot</a:t>
            </a:r>
            <a:endParaRPr lang="en-NL" dirty="0"/>
          </a:p>
        </p:txBody>
      </p:sp>
      <p:sp>
        <p:nvSpPr>
          <p:cNvPr id="3" name="Content Placeholder 2">
            <a:extLst>
              <a:ext uri="{FF2B5EF4-FFF2-40B4-BE49-F238E27FC236}">
                <a16:creationId xmlns:a16="http://schemas.microsoft.com/office/drawing/2014/main" id="{78613104-9B1E-42F7-2C2D-33DF8906C1E5}"/>
              </a:ext>
            </a:extLst>
          </p:cNvPr>
          <p:cNvSpPr>
            <a:spLocks noGrp="1"/>
          </p:cNvSpPr>
          <p:nvPr>
            <p:ph idx="1"/>
          </p:nvPr>
        </p:nvSpPr>
        <p:spPr/>
        <p:txBody>
          <a:bodyPr>
            <a:normAutofit/>
          </a:bodyPr>
          <a:lstStyle/>
          <a:p>
            <a:pPr marL="0" indent="0">
              <a:buNone/>
            </a:pPr>
            <a:r>
              <a:rPr lang="en-US" dirty="0"/>
              <a:t>Partial correlation: The correlation between two variables controlling for the values of another set of variables.</a:t>
            </a:r>
          </a:p>
          <a:p>
            <a:pPr marL="0" indent="0">
              <a:buNone/>
            </a:pPr>
            <a:r>
              <a:rPr lang="en-US" dirty="0"/>
              <a:t>ACF calculates the correlations of each of the previous points with a value.</a:t>
            </a:r>
          </a:p>
          <a:p>
            <a:pPr marL="0" indent="0">
              <a:buNone/>
            </a:pPr>
            <a:r>
              <a:rPr lang="en-US" dirty="0"/>
              <a:t>PACF calculates the correlations of these points controlling for the values of all previous lag variables.</a:t>
            </a:r>
          </a:p>
          <a:p>
            <a:pPr marL="0" indent="0">
              <a:buNone/>
            </a:pPr>
            <a:r>
              <a:rPr lang="en-US" dirty="0"/>
              <a:t>PACF suggests how many AR or MA terms you need to use to explain the autocorrelation pattern in the time series. </a:t>
            </a:r>
          </a:p>
          <a:p>
            <a:pPr lvl="1"/>
            <a:r>
              <a:rPr lang="en-US" dirty="0"/>
              <a:t>If the PACF drops off at lag number k, it generally indicates an AR(k) model.</a:t>
            </a:r>
          </a:p>
          <a:p>
            <a:pPr lvl="1"/>
            <a:r>
              <a:rPr lang="en-US" dirty="0"/>
              <a:t>If it drops off more gradually, it suggests a MA model</a:t>
            </a:r>
            <a:endParaRPr lang="en-NL" dirty="0"/>
          </a:p>
        </p:txBody>
      </p:sp>
    </p:spTree>
    <p:extLst>
      <p:ext uri="{BB962C8B-B14F-4D97-AF65-F5344CB8AC3E}">
        <p14:creationId xmlns:p14="http://schemas.microsoft.com/office/powerpoint/2010/main" val="24485259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AEBE2-3331-27E7-9874-AA68E52AF363}"/>
              </a:ext>
            </a:extLst>
          </p:cNvPr>
          <p:cNvSpPr>
            <a:spLocks noGrp="1"/>
          </p:cNvSpPr>
          <p:nvPr>
            <p:ph type="title"/>
          </p:nvPr>
        </p:nvSpPr>
        <p:spPr/>
        <p:txBody>
          <a:bodyPr>
            <a:normAutofit/>
          </a:bodyPr>
          <a:lstStyle/>
          <a:p>
            <a:r>
              <a:rPr lang="en-US" sz="4400" dirty="0"/>
              <a:t>Autoregressive (AR) Component (p)</a:t>
            </a:r>
            <a:endParaRPr lang="en-NL" sz="4400" dirty="0"/>
          </a:p>
        </p:txBody>
      </p:sp>
      <p:sp>
        <p:nvSpPr>
          <p:cNvPr id="3" name="Content Placeholder 2">
            <a:extLst>
              <a:ext uri="{FF2B5EF4-FFF2-40B4-BE49-F238E27FC236}">
                <a16:creationId xmlns:a16="http://schemas.microsoft.com/office/drawing/2014/main" id="{8AA7462D-8107-2A7D-F4A5-EFEA488C698E}"/>
              </a:ext>
            </a:extLst>
          </p:cNvPr>
          <p:cNvSpPr>
            <a:spLocks noGrp="1"/>
          </p:cNvSpPr>
          <p:nvPr>
            <p:ph idx="1"/>
          </p:nvPr>
        </p:nvSpPr>
        <p:spPr/>
        <p:txBody>
          <a:bodyPr/>
          <a:lstStyle/>
          <a:p>
            <a:endParaRPr lang="en-NL"/>
          </a:p>
        </p:txBody>
      </p:sp>
    </p:spTree>
    <p:extLst>
      <p:ext uri="{BB962C8B-B14F-4D97-AF65-F5344CB8AC3E}">
        <p14:creationId xmlns:p14="http://schemas.microsoft.com/office/powerpoint/2010/main" val="28386472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8EC42-E1F1-0998-A225-5E14D422B919}"/>
              </a:ext>
            </a:extLst>
          </p:cNvPr>
          <p:cNvSpPr>
            <a:spLocks noGrp="1"/>
          </p:cNvSpPr>
          <p:nvPr>
            <p:ph type="title"/>
          </p:nvPr>
        </p:nvSpPr>
        <p:spPr/>
        <p:txBody>
          <a:bodyPr>
            <a:normAutofit/>
          </a:bodyPr>
          <a:lstStyle/>
          <a:p>
            <a:r>
              <a:rPr lang="en-US" sz="4400" dirty="0"/>
              <a:t>Moving Average (MA) Component (q)</a:t>
            </a:r>
            <a:endParaRPr lang="en-NL" sz="4400" dirty="0"/>
          </a:p>
        </p:txBody>
      </p:sp>
      <p:sp>
        <p:nvSpPr>
          <p:cNvPr id="3" name="Content Placeholder 2">
            <a:extLst>
              <a:ext uri="{FF2B5EF4-FFF2-40B4-BE49-F238E27FC236}">
                <a16:creationId xmlns:a16="http://schemas.microsoft.com/office/drawing/2014/main" id="{E9715384-6327-F2BC-6E36-945541CB978D}"/>
              </a:ext>
            </a:extLst>
          </p:cNvPr>
          <p:cNvSpPr>
            <a:spLocks noGrp="1"/>
          </p:cNvSpPr>
          <p:nvPr>
            <p:ph idx="1"/>
          </p:nvPr>
        </p:nvSpPr>
        <p:spPr/>
        <p:txBody>
          <a:bodyPr/>
          <a:lstStyle/>
          <a:p>
            <a:r>
              <a:rPr lang="en-US" dirty="0"/>
              <a:t>MA pure components smooths </a:t>
            </a:r>
            <a:r>
              <a:rPr lang="en-US" dirty="0" err="1"/>
              <a:t>sundle</a:t>
            </a:r>
            <a:r>
              <a:rPr lang="en-US" dirty="0"/>
              <a:t> jumps in a time series.</a:t>
            </a:r>
          </a:p>
          <a:p>
            <a:r>
              <a:rPr lang="en-US" dirty="0"/>
              <a:t>Indicators that points for using MA terms in a ARIMA model are:</a:t>
            </a:r>
          </a:p>
          <a:p>
            <a:r>
              <a:rPr lang="en-US" dirty="0"/>
              <a:t>MA series are usually negatively correlated at Lag-1</a:t>
            </a:r>
          </a:p>
          <a:p>
            <a:r>
              <a:rPr lang="en-US" dirty="0"/>
              <a:t>ACF that cuts off sharply after a few lags</a:t>
            </a:r>
          </a:p>
          <a:p>
            <a:r>
              <a:rPr lang="en-US" dirty="0"/>
              <a:t>PACF that decreases out more gradually</a:t>
            </a:r>
          </a:p>
          <a:p>
            <a:endParaRPr lang="en-US" dirty="0"/>
          </a:p>
          <a:p>
            <a:endParaRPr lang="en-NL" dirty="0"/>
          </a:p>
        </p:txBody>
      </p:sp>
    </p:spTree>
    <p:extLst>
      <p:ext uri="{BB962C8B-B14F-4D97-AF65-F5344CB8AC3E}">
        <p14:creationId xmlns:p14="http://schemas.microsoft.com/office/powerpoint/2010/main" val="24639282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EFFF-6BCA-B24E-0516-98216BF11B15}"/>
              </a:ext>
            </a:extLst>
          </p:cNvPr>
          <p:cNvSpPr>
            <a:spLocks noGrp="1"/>
          </p:cNvSpPr>
          <p:nvPr>
            <p:ph type="title"/>
          </p:nvPr>
        </p:nvSpPr>
        <p:spPr/>
        <p:txBody>
          <a:bodyPr/>
          <a:lstStyle/>
          <a:p>
            <a:r>
              <a:rPr lang="en-US" dirty="0"/>
              <a:t>Integrated (I) Component (d)</a:t>
            </a:r>
            <a:endParaRPr lang="en-NL" dirty="0"/>
          </a:p>
        </p:txBody>
      </p:sp>
      <p:sp>
        <p:nvSpPr>
          <p:cNvPr id="3" name="Content Placeholder 2">
            <a:extLst>
              <a:ext uri="{FF2B5EF4-FFF2-40B4-BE49-F238E27FC236}">
                <a16:creationId xmlns:a16="http://schemas.microsoft.com/office/drawing/2014/main" id="{EF5D4918-5948-BB49-BE5D-D197F6CFB39F}"/>
              </a:ext>
            </a:extLst>
          </p:cNvPr>
          <p:cNvSpPr>
            <a:spLocks noGrp="1"/>
          </p:cNvSpPr>
          <p:nvPr>
            <p:ph idx="1"/>
          </p:nvPr>
        </p:nvSpPr>
        <p:spPr/>
        <p:txBody>
          <a:bodyPr/>
          <a:lstStyle/>
          <a:p>
            <a:pPr>
              <a:buFont typeface="Wingdings" panose="05000000000000000000" pitchFamily="2" charset="2"/>
              <a:buChar char="§"/>
            </a:pPr>
            <a:r>
              <a:rPr lang="en-US" dirty="0"/>
              <a:t> Number of times we have to difference our dataset to make it stationary.</a:t>
            </a:r>
          </a:p>
          <a:p>
            <a:pPr>
              <a:buFont typeface="Wingdings" panose="05000000000000000000" pitchFamily="2" charset="2"/>
              <a:buChar char="§"/>
            </a:pPr>
            <a:r>
              <a:rPr lang="en-US" dirty="0"/>
              <a:t> If the time series must de differenced to be made stationary, we consider it integrated.</a:t>
            </a:r>
          </a:p>
          <a:p>
            <a:pPr>
              <a:buFont typeface="Wingdings" panose="05000000000000000000" pitchFamily="2" charset="2"/>
              <a:buChar char="§"/>
            </a:pPr>
            <a:r>
              <a:rPr lang="en-US" dirty="0"/>
              <a:t> Using the information extracted from AFC, PAFC, and the number of times we needed or not do differenced our time series we obtain the parameters </a:t>
            </a:r>
            <a:r>
              <a:rPr lang="en-US" dirty="0" err="1"/>
              <a:t>p,d</a:t>
            </a:r>
            <a:r>
              <a:rPr lang="en-US" dirty="0"/>
              <a:t>, q, i.e. ARIMA(</a:t>
            </a:r>
            <a:r>
              <a:rPr lang="en-US" dirty="0" err="1"/>
              <a:t>p,d,q</a:t>
            </a:r>
            <a:r>
              <a:rPr lang="en-US" dirty="0"/>
              <a:t>)</a:t>
            </a:r>
            <a:endParaRPr lang="en-NL" dirty="0"/>
          </a:p>
        </p:txBody>
      </p:sp>
    </p:spTree>
    <p:extLst>
      <p:ext uri="{BB962C8B-B14F-4D97-AF65-F5344CB8AC3E}">
        <p14:creationId xmlns:p14="http://schemas.microsoft.com/office/powerpoint/2010/main" val="28345469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CC1DE-670A-32E1-DBEB-C8390B669792}"/>
              </a:ext>
            </a:extLst>
          </p:cNvPr>
          <p:cNvSpPr>
            <a:spLocks noGrp="1"/>
          </p:cNvSpPr>
          <p:nvPr>
            <p:ph type="title"/>
          </p:nvPr>
        </p:nvSpPr>
        <p:spPr/>
        <p:txBody>
          <a:bodyPr/>
          <a:lstStyle/>
          <a:p>
            <a:r>
              <a:rPr lang="en-US" dirty="0"/>
              <a:t>Seasonal ARIMA Models</a:t>
            </a:r>
            <a:endParaRPr lang="en-NL" dirty="0"/>
          </a:p>
        </p:txBody>
      </p:sp>
      <p:sp>
        <p:nvSpPr>
          <p:cNvPr id="8" name="TextBox 7">
            <a:extLst>
              <a:ext uri="{FF2B5EF4-FFF2-40B4-BE49-F238E27FC236}">
                <a16:creationId xmlns:a16="http://schemas.microsoft.com/office/drawing/2014/main" id="{6C509581-D86C-C168-A8DA-0D021E9436CE}"/>
              </a:ext>
            </a:extLst>
          </p:cNvPr>
          <p:cNvSpPr txBox="1"/>
          <p:nvPr/>
        </p:nvSpPr>
        <p:spPr>
          <a:xfrm>
            <a:off x="1315444" y="2874042"/>
            <a:ext cx="2733262" cy="584775"/>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sz="3200" dirty="0"/>
              <a:t>ARIMA(p, d, q)</a:t>
            </a:r>
            <a:endParaRPr lang="en-NL" sz="3200" dirty="0"/>
          </a:p>
        </p:txBody>
      </p:sp>
      <p:sp>
        <p:nvSpPr>
          <p:cNvPr id="9" name="TextBox 8">
            <a:extLst>
              <a:ext uri="{FF2B5EF4-FFF2-40B4-BE49-F238E27FC236}">
                <a16:creationId xmlns:a16="http://schemas.microsoft.com/office/drawing/2014/main" id="{1CBE3084-5BCF-F83F-0A54-FE41A1B85E46}"/>
              </a:ext>
            </a:extLst>
          </p:cNvPr>
          <p:cNvSpPr txBox="1"/>
          <p:nvPr/>
        </p:nvSpPr>
        <p:spPr>
          <a:xfrm>
            <a:off x="6483626" y="2874042"/>
            <a:ext cx="4304307" cy="584775"/>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r>
              <a:rPr lang="en-US" sz="3200" dirty="0"/>
              <a:t>ARIMA(p, d, q)(P,D,Q)m</a:t>
            </a:r>
            <a:endParaRPr lang="en-NL" sz="3200" dirty="0"/>
          </a:p>
        </p:txBody>
      </p:sp>
      <p:sp>
        <p:nvSpPr>
          <p:cNvPr id="16" name="TextBox 15">
            <a:extLst>
              <a:ext uri="{FF2B5EF4-FFF2-40B4-BE49-F238E27FC236}">
                <a16:creationId xmlns:a16="http://schemas.microsoft.com/office/drawing/2014/main" id="{3F087E68-AE88-A681-F23B-7E6649719600}"/>
              </a:ext>
            </a:extLst>
          </p:cNvPr>
          <p:cNvSpPr txBox="1"/>
          <p:nvPr/>
        </p:nvSpPr>
        <p:spPr>
          <a:xfrm>
            <a:off x="1097280" y="2237087"/>
            <a:ext cx="2470548" cy="523220"/>
          </a:xfrm>
          <a:prstGeom prst="rect">
            <a:avLst/>
          </a:prstGeom>
          <a:noFill/>
        </p:spPr>
        <p:txBody>
          <a:bodyPr wrap="none" rtlCol="0">
            <a:spAutoFit/>
          </a:bodyPr>
          <a:lstStyle/>
          <a:p>
            <a:r>
              <a:rPr lang="en-US" sz="2800" dirty="0"/>
              <a:t>Non - Seasonal</a:t>
            </a:r>
            <a:endParaRPr lang="en-NL" sz="2800" dirty="0"/>
          </a:p>
        </p:txBody>
      </p:sp>
      <p:sp>
        <p:nvSpPr>
          <p:cNvPr id="17" name="TextBox 16">
            <a:extLst>
              <a:ext uri="{FF2B5EF4-FFF2-40B4-BE49-F238E27FC236}">
                <a16:creationId xmlns:a16="http://schemas.microsoft.com/office/drawing/2014/main" id="{1FA83DE6-9258-20B3-C52A-342CE2C67C38}"/>
              </a:ext>
            </a:extLst>
          </p:cNvPr>
          <p:cNvSpPr txBox="1"/>
          <p:nvPr/>
        </p:nvSpPr>
        <p:spPr>
          <a:xfrm>
            <a:off x="6383837" y="2237087"/>
            <a:ext cx="1585690" cy="523220"/>
          </a:xfrm>
          <a:prstGeom prst="rect">
            <a:avLst/>
          </a:prstGeom>
          <a:noFill/>
        </p:spPr>
        <p:txBody>
          <a:bodyPr wrap="none" rtlCol="0">
            <a:spAutoFit/>
          </a:bodyPr>
          <a:lstStyle/>
          <a:p>
            <a:r>
              <a:rPr lang="en-US" sz="2800" dirty="0"/>
              <a:t>Seasonal</a:t>
            </a:r>
            <a:endParaRPr lang="en-NL" sz="2800" dirty="0"/>
          </a:p>
        </p:txBody>
      </p:sp>
      <p:sp>
        <p:nvSpPr>
          <p:cNvPr id="18" name="TextBox 17">
            <a:extLst>
              <a:ext uri="{FF2B5EF4-FFF2-40B4-BE49-F238E27FC236}">
                <a16:creationId xmlns:a16="http://schemas.microsoft.com/office/drawing/2014/main" id="{1D3C8A32-5808-3FB8-89B3-294C491E674F}"/>
              </a:ext>
            </a:extLst>
          </p:cNvPr>
          <p:cNvSpPr txBox="1"/>
          <p:nvPr/>
        </p:nvSpPr>
        <p:spPr>
          <a:xfrm>
            <a:off x="1205286" y="3766424"/>
            <a:ext cx="3291511" cy="1354217"/>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b="1" dirty="0"/>
              <a:t>p</a:t>
            </a:r>
            <a:r>
              <a:rPr lang="en-US" dirty="0"/>
              <a:t>: Autoregressive component</a:t>
            </a:r>
          </a:p>
          <a:p>
            <a:pPr marL="285750" indent="-285750">
              <a:spcAft>
                <a:spcPts val="600"/>
              </a:spcAft>
              <a:buFont typeface="Arial" panose="020B0604020202020204" pitchFamily="34" charset="0"/>
              <a:buChar char="•"/>
            </a:pPr>
            <a:r>
              <a:rPr lang="en-US" b="1" dirty="0"/>
              <a:t>d</a:t>
            </a:r>
            <a:r>
              <a:rPr lang="en-US" dirty="0"/>
              <a:t>: Differencing component</a:t>
            </a:r>
          </a:p>
          <a:p>
            <a:pPr marL="285750" indent="-285750">
              <a:spcAft>
                <a:spcPts val="600"/>
              </a:spcAft>
              <a:buFont typeface="Arial" panose="020B0604020202020204" pitchFamily="34" charset="0"/>
              <a:buChar char="•"/>
            </a:pPr>
            <a:r>
              <a:rPr lang="en-US" b="1" dirty="0"/>
              <a:t>q</a:t>
            </a:r>
            <a:r>
              <a:rPr lang="en-US" dirty="0"/>
              <a:t>: Moving Average component</a:t>
            </a:r>
            <a:endParaRPr lang="en-NL" dirty="0"/>
          </a:p>
        </p:txBody>
      </p:sp>
      <p:sp>
        <p:nvSpPr>
          <p:cNvPr id="19" name="TextBox 18">
            <a:extLst>
              <a:ext uri="{FF2B5EF4-FFF2-40B4-BE49-F238E27FC236}">
                <a16:creationId xmlns:a16="http://schemas.microsoft.com/office/drawing/2014/main" id="{31A48605-5A51-388A-1846-B16EB9C43E36}"/>
              </a:ext>
            </a:extLst>
          </p:cNvPr>
          <p:cNvSpPr txBox="1"/>
          <p:nvPr/>
        </p:nvSpPr>
        <p:spPr>
          <a:xfrm>
            <a:off x="6483626" y="3741716"/>
            <a:ext cx="5155096" cy="2616101"/>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b="1" dirty="0"/>
              <a:t>p, d, q</a:t>
            </a:r>
            <a:r>
              <a:rPr lang="en-US" dirty="0"/>
              <a:t> : like in the non-seasonal ARIMA</a:t>
            </a:r>
          </a:p>
          <a:p>
            <a:pPr marL="285750" indent="-285750">
              <a:spcAft>
                <a:spcPts val="600"/>
              </a:spcAft>
              <a:buFont typeface="Arial" panose="020B0604020202020204" pitchFamily="34" charset="0"/>
              <a:buChar char="•"/>
            </a:pPr>
            <a:r>
              <a:rPr lang="en-US" b="1" dirty="0"/>
              <a:t>m</a:t>
            </a:r>
            <a:r>
              <a:rPr lang="en-US" dirty="0"/>
              <a:t>: Number of periods in each season (e.g. monthly data m=12)</a:t>
            </a:r>
          </a:p>
          <a:p>
            <a:pPr marL="285750" indent="-285750">
              <a:spcAft>
                <a:spcPts val="600"/>
              </a:spcAft>
              <a:buFont typeface="Arial" panose="020B0604020202020204" pitchFamily="34" charset="0"/>
              <a:buChar char="•"/>
            </a:pPr>
            <a:r>
              <a:rPr lang="en-US" b="1" dirty="0"/>
              <a:t>P</a:t>
            </a:r>
            <a:r>
              <a:rPr lang="en-US" dirty="0"/>
              <a:t>: Autoregressive component for the seasonal part</a:t>
            </a:r>
          </a:p>
          <a:p>
            <a:pPr marL="285750" indent="-285750">
              <a:spcAft>
                <a:spcPts val="600"/>
              </a:spcAft>
              <a:buFont typeface="Arial" panose="020B0604020202020204" pitchFamily="34" charset="0"/>
              <a:buChar char="•"/>
            </a:pPr>
            <a:r>
              <a:rPr lang="en-US" b="1" dirty="0"/>
              <a:t>D</a:t>
            </a:r>
            <a:r>
              <a:rPr lang="en-US" dirty="0"/>
              <a:t>: Differencing component for the seasonal part</a:t>
            </a:r>
          </a:p>
          <a:p>
            <a:pPr marL="285750" indent="-285750">
              <a:spcAft>
                <a:spcPts val="600"/>
              </a:spcAft>
              <a:buFont typeface="Arial" panose="020B0604020202020204" pitchFamily="34" charset="0"/>
              <a:buChar char="•"/>
            </a:pPr>
            <a:r>
              <a:rPr lang="en-US" b="1" dirty="0"/>
              <a:t>Q</a:t>
            </a:r>
            <a:r>
              <a:rPr lang="en-US" dirty="0"/>
              <a:t>: Moving average component for the seasonal part</a:t>
            </a:r>
            <a:endParaRPr lang="en-NL" dirty="0"/>
          </a:p>
        </p:txBody>
      </p:sp>
    </p:spTree>
    <p:extLst>
      <p:ext uri="{BB962C8B-B14F-4D97-AF65-F5344CB8AC3E}">
        <p14:creationId xmlns:p14="http://schemas.microsoft.com/office/powerpoint/2010/main" val="41453268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DB56E-6317-CAC1-B693-7DA9C1B075AB}"/>
              </a:ext>
            </a:extLst>
          </p:cNvPr>
          <p:cNvSpPr>
            <a:spLocks noGrp="1"/>
          </p:cNvSpPr>
          <p:nvPr>
            <p:ph type="title"/>
          </p:nvPr>
        </p:nvSpPr>
        <p:spPr/>
        <p:txBody>
          <a:bodyPr/>
          <a:lstStyle/>
          <a:p>
            <a:r>
              <a:rPr lang="en-US" dirty="0"/>
              <a:t>Seasonal Differencing</a:t>
            </a:r>
            <a:endParaRPr lang="en-NL" dirty="0"/>
          </a:p>
        </p:txBody>
      </p:sp>
    </p:spTree>
    <p:extLst>
      <p:ext uri="{BB962C8B-B14F-4D97-AF65-F5344CB8AC3E}">
        <p14:creationId xmlns:p14="http://schemas.microsoft.com/office/powerpoint/2010/main" val="2218180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60DCC-C8CC-9109-D4C1-44C2CA75403D}"/>
              </a:ext>
            </a:extLst>
          </p:cNvPr>
          <p:cNvSpPr>
            <a:spLocks noGrp="1"/>
          </p:cNvSpPr>
          <p:nvPr>
            <p:ph type="title"/>
          </p:nvPr>
        </p:nvSpPr>
        <p:spPr/>
        <p:txBody>
          <a:bodyPr/>
          <a:lstStyle/>
          <a:p>
            <a:r>
              <a:rPr lang="en-US" dirty="0"/>
              <a:t>Seasonal AR and MA Terms (P, Q)</a:t>
            </a:r>
            <a:endParaRPr lang="en-NL" dirty="0"/>
          </a:p>
        </p:txBody>
      </p:sp>
      <p:sp>
        <p:nvSpPr>
          <p:cNvPr id="4" name="Text Placeholder 3">
            <a:extLst>
              <a:ext uri="{FF2B5EF4-FFF2-40B4-BE49-F238E27FC236}">
                <a16:creationId xmlns:a16="http://schemas.microsoft.com/office/drawing/2014/main" id="{2264F335-0D62-CA5F-BEF0-DEEB16665D2C}"/>
              </a:ext>
            </a:extLst>
          </p:cNvPr>
          <p:cNvSpPr>
            <a:spLocks noGrp="1"/>
          </p:cNvSpPr>
          <p:nvPr>
            <p:ph type="body" idx="1"/>
          </p:nvPr>
        </p:nvSpPr>
        <p:spPr/>
        <p:txBody>
          <a:bodyPr/>
          <a:lstStyle/>
          <a:p>
            <a:r>
              <a:rPr lang="en-US" dirty="0"/>
              <a:t>AR TERMS</a:t>
            </a:r>
            <a:endParaRPr lang="en-NL" dirty="0"/>
          </a:p>
        </p:txBody>
      </p:sp>
      <p:sp>
        <p:nvSpPr>
          <p:cNvPr id="5" name="Content Placeholder 4">
            <a:extLst>
              <a:ext uri="{FF2B5EF4-FFF2-40B4-BE49-F238E27FC236}">
                <a16:creationId xmlns:a16="http://schemas.microsoft.com/office/drawing/2014/main" id="{181C6562-857E-C574-C567-1A894E8B3935}"/>
              </a:ext>
            </a:extLst>
          </p:cNvPr>
          <p:cNvSpPr>
            <a:spLocks noGrp="1"/>
          </p:cNvSpPr>
          <p:nvPr>
            <p:ph sz="half" idx="2"/>
          </p:nvPr>
        </p:nvSpPr>
        <p:spPr/>
        <p:txBody>
          <a:bodyPr/>
          <a:lstStyle/>
          <a:p>
            <a:pPr>
              <a:buFont typeface="Wingdings" panose="05000000000000000000" pitchFamily="2" charset="2"/>
              <a:buChar char="§"/>
            </a:pPr>
            <a:r>
              <a:rPr lang="en-US" dirty="0"/>
              <a:t> ACF slowly decays</a:t>
            </a:r>
          </a:p>
          <a:p>
            <a:pPr>
              <a:buFont typeface="Wingdings" panose="05000000000000000000" pitchFamily="2" charset="2"/>
              <a:buChar char="§"/>
            </a:pPr>
            <a:r>
              <a:rPr lang="en-US" dirty="0"/>
              <a:t> PACF drops to zero</a:t>
            </a:r>
          </a:p>
          <a:p>
            <a:pPr>
              <a:buFont typeface="Wingdings" panose="05000000000000000000" pitchFamily="2" charset="2"/>
              <a:buChar char="§"/>
            </a:pPr>
            <a:r>
              <a:rPr lang="en-US" dirty="0"/>
              <a:t> Most appropriate when seasonal autocorrelation is positive</a:t>
            </a:r>
            <a:endParaRPr lang="en-NL" dirty="0"/>
          </a:p>
        </p:txBody>
      </p:sp>
      <p:sp>
        <p:nvSpPr>
          <p:cNvPr id="6" name="Text Placeholder 5">
            <a:extLst>
              <a:ext uri="{FF2B5EF4-FFF2-40B4-BE49-F238E27FC236}">
                <a16:creationId xmlns:a16="http://schemas.microsoft.com/office/drawing/2014/main" id="{8681FCA1-33EE-4814-4C1B-F69FC88E3276}"/>
              </a:ext>
            </a:extLst>
          </p:cNvPr>
          <p:cNvSpPr>
            <a:spLocks noGrp="1"/>
          </p:cNvSpPr>
          <p:nvPr>
            <p:ph type="body" sz="quarter" idx="3"/>
          </p:nvPr>
        </p:nvSpPr>
        <p:spPr/>
        <p:txBody>
          <a:bodyPr/>
          <a:lstStyle/>
          <a:p>
            <a:r>
              <a:rPr lang="en-US" dirty="0"/>
              <a:t>MA terms</a:t>
            </a:r>
            <a:endParaRPr lang="en-NL" dirty="0"/>
          </a:p>
        </p:txBody>
      </p:sp>
      <p:sp>
        <p:nvSpPr>
          <p:cNvPr id="7" name="Content Placeholder 6">
            <a:extLst>
              <a:ext uri="{FF2B5EF4-FFF2-40B4-BE49-F238E27FC236}">
                <a16:creationId xmlns:a16="http://schemas.microsoft.com/office/drawing/2014/main" id="{F55EF057-03B7-CBE8-209B-0845CE993510}"/>
              </a:ext>
            </a:extLst>
          </p:cNvPr>
          <p:cNvSpPr>
            <a:spLocks noGrp="1"/>
          </p:cNvSpPr>
          <p:nvPr>
            <p:ph sz="quarter" idx="4"/>
          </p:nvPr>
        </p:nvSpPr>
        <p:spPr/>
        <p:txBody>
          <a:bodyPr/>
          <a:lstStyle/>
          <a:p>
            <a:pPr>
              <a:buFont typeface="Wingdings" panose="05000000000000000000" pitchFamily="2" charset="2"/>
              <a:buChar char="§"/>
            </a:pPr>
            <a:r>
              <a:rPr lang="en-US" dirty="0"/>
              <a:t> ACF drops to zero</a:t>
            </a:r>
          </a:p>
          <a:p>
            <a:pPr>
              <a:buFont typeface="Wingdings" panose="05000000000000000000" pitchFamily="2" charset="2"/>
              <a:buChar char="§"/>
            </a:pPr>
            <a:r>
              <a:rPr lang="en-US" dirty="0"/>
              <a:t> PACF slowly decays</a:t>
            </a:r>
          </a:p>
          <a:p>
            <a:pPr>
              <a:buFont typeface="Wingdings" panose="05000000000000000000" pitchFamily="2" charset="2"/>
              <a:buChar char="§"/>
            </a:pPr>
            <a:r>
              <a:rPr lang="en-US" dirty="0"/>
              <a:t> Most appropriate when seasonal autocorrelation is negative</a:t>
            </a:r>
            <a:endParaRPr lang="en-NL" dirty="0"/>
          </a:p>
        </p:txBody>
      </p:sp>
    </p:spTree>
    <p:extLst>
      <p:ext uri="{BB962C8B-B14F-4D97-AF65-F5344CB8AC3E}">
        <p14:creationId xmlns:p14="http://schemas.microsoft.com/office/powerpoint/2010/main" val="5085221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7D3CB88-5967-33D5-8F84-E554D3F6EDAB}"/>
              </a:ext>
            </a:extLst>
          </p:cNvPr>
          <p:cNvSpPr>
            <a:spLocks noGrp="1"/>
          </p:cNvSpPr>
          <p:nvPr>
            <p:ph type="title"/>
          </p:nvPr>
        </p:nvSpPr>
        <p:spPr/>
        <p:txBody>
          <a:bodyPr>
            <a:normAutofit/>
          </a:bodyPr>
          <a:lstStyle/>
          <a:p>
            <a:r>
              <a:rPr lang="en-US" sz="4400" dirty="0"/>
              <a:t>Estimating coefficients numerically</a:t>
            </a:r>
            <a:endParaRPr lang="en-NL" sz="4400" dirty="0"/>
          </a:p>
        </p:txBody>
      </p:sp>
      <p:sp>
        <p:nvSpPr>
          <p:cNvPr id="8" name="Content Placeholder 7">
            <a:extLst>
              <a:ext uri="{FF2B5EF4-FFF2-40B4-BE49-F238E27FC236}">
                <a16:creationId xmlns:a16="http://schemas.microsoft.com/office/drawing/2014/main" id="{DBE26C10-E99C-19D5-BEFD-ED852D78DA30}"/>
              </a:ext>
            </a:extLst>
          </p:cNvPr>
          <p:cNvSpPr>
            <a:spLocks noGrp="1"/>
          </p:cNvSpPr>
          <p:nvPr>
            <p:ph idx="1"/>
          </p:nvPr>
        </p:nvSpPr>
        <p:spPr/>
        <p:txBody>
          <a:bodyPr/>
          <a:lstStyle/>
          <a:p>
            <a:pPr>
              <a:buFont typeface="Wingdings" panose="05000000000000000000" pitchFamily="2" charset="2"/>
              <a:buChar char="ü"/>
            </a:pPr>
            <a:r>
              <a:rPr lang="en-US" dirty="0"/>
              <a:t> ACF and PACF plots can help us find appropriate values for parameters `p` and `q` . However, the interpretation of these plots is not always clear.</a:t>
            </a:r>
          </a:p>
          <a:p>
            <a:pPr>
              <a:buFont typeface="Wingdings" panose="05000000000000000000" pitchFamily="2" charset="2"/>
              <a:buChar char="ü"/>
            </a:pPr>
            <a:r>
              <a:rPr lang="en-US" dirty="0"/>
              <a:t> The numerical method consists in fitting the ARIMA model and observing the values of </a:t>
            </a:r>
            <a:r>
              <a:rPr lang="en-US" b="1" dirty="0"/>
              <a:t>AIC (Akaike Information Criterion)</a:t>
            </a:r>
            <a:r>
              <a:rPr lang="en-US" dirty="0"/>
              <a:t> and </a:t>
            </a:r>
            <a:r>
              <a:rPr lang="en-US" b="1" dirty="0"/>
              <a:t>BIC (Bayesian Information Criterion)</a:t>
            </a:r>
            <a:r>
              <a:rPr lang="en-US" dirty="0"/>
              <a:t>.</a:t>
            </a:r>
          </a:p>
          <a:p>
            <a:pPr>
              <a:buFont typeface="Wingdings" panose="05000000000000000000" pitchFamily="2" charset="2"/>
              <a:buChar char="ü"/>
            </a:pPr>
            <a:r>
              <a:rPr lang="en-US" dirty="0"/>
              <a:t> For both criterium the smaller the better.</a:t>
            </a:r>
          </a:p>
          <a:p>
            <a:pPr>
              <a:buFont typeface="Wingdings" panose="05000000000000000000" pitchFamily="2" charset="2"/>
              <a:buChar char="ü"/>
            </a:pPr>
            <a:r>
              <a:rPr lang="en-US" dirty="0"/>
              <a:t>Usually there is a agreement between AIC and BIC. If there is no agreement choose smaller AIC for a predictive model and smaller BIC for a explanatory model (less complex)</a:t>
            </a:r>
            <a:br>
              <a:rPr lang="en-US" dirty="0"/>
            </a:br>
            <a:endParaRPr lang="en-NL" dirty="0"/>
          </a:p>
        </p:txBody>
      </p:sp>
    </p:spTree>
    <p:extLst>
      <p:ext uri="{BB962C8B-B14F-4D97-AF65-F5344CB8AC3E}">
        <p14:creationId xmlns:p14="http://schemas.microsoft.com/office/powerpoint/2010/main" val="357010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B09D1-4150-787F-6D38-2E6DBEF9CA64}"/>
              </a:ext>
            </a:extLst>
          </p:cNvPr>
          <p:cNvSpPr>
            <a:spLocks noGrp="1"/>
          </p:cNvSpPr>
          <p:nvPr>
            <p:ph type="title"/>
          </p:nvPr>
        </p:nvSpPr>
        <p:spPr/>
        <p:txBody>
          <a:bodyPr/>
          <a:lstStyle/>
          <a:p>
            <a:r>
              <a:rPr lang="en-US" dirty="0"/>
              <a:t>Time Schema</a:t>
            </a:r>
            <a:endParaRPr lang="en-NL" dirty="0"/>
          </a:p>
        </p:txBody>
      </p:sp>
      <p:sp>
        <p:nvSpPr>
          <p:cNvPr id="3" name="Content Placeholder 2">
            <a:extLst>
              <a:ext uri="{FF2B5EF4-FFF2-40B4-BE49-F238E27FC236}">
                <a16:creationId xmlns:a16="http://schemas.microsoft.com/office/drawing/2014/main" id="{8AA041D4-E032-634A-F896-6970F64BE6C6}"/>
              </a:ext>
            </a:extLst>
          </p:cNvPr>
          <p:cNvSpPr>
            <a:spLocks noGrp="1"/>
          </p:cNvSpPr>
          <p:nvPr>
            <p:ph idx="1"/>
          </p:nvPr>
        </p:nvSpPr>
        <p:spPr/>
        <p:txBody>
          <a:bodyPr/>
          <a:lstStyle/>
          <a:p>
            <a:pPr marL="0" indent="0">
              <a:buNone/>
            </a:pPr>
            <a:r>
              <a:rPr lang="en-US" sz="2000" b="1" dirty="0"/>
              <a:t>13:00 – 15:00</a:t>
            </a:r>
            <a:r>
              <a:rPr lang="en-US" sz="2000" dirty="0"/>
              <a:t> – Introduction to Time Series Forecasting (Part 1 of 2)</a:t>
            </a:r>
          </a:p>
          <a:p>
            <a:pPr marL="0" indent="0">
              <a:buNone/>
            </a:pPr>
            <a:r>
              <a:rPr lang="en-US" sz="2000" b="1" dirty="0"/>
              <a:t>15:00 – 15:30</a:t>
            </a:r>
            <a:r>
              <a:rPr lang="en-US" sz="2000" dirty="0"/>
              <a:t> – Break</a:t>
            </a:r>
          </a:p>
          <a:p>
            <a:pPr marL="0" indent="0">
              <a:buNone/>
            </a:pPr>
            <a:r>
              <a:rPr lang="en-US" sz="2000" b="1" dirty="0"/>
              <a:t>15:30 – 17:00</a:t>
            </a:r>
            <a:r>
              <a:rPr lang="en-US" sz="2000" dirty="0"/>
              <a:t> –  Introduction to Time Series Forecasting (Part 2 of 2)</a:t>
            </a:r>
          </a:p>
          <a:p>
            <a:endParaRPr lang="en-NL"/>
          </a:p>
          <a:p>
            <a:endParaRPr lang="en-NL"/>
          </a:p>
        </p:txBody>
      </p:sp>
    </p:spTree>
    <p:extLst>
      <p:ext uri="{BB962C8B-B14F-4D97-AF65-F5344CB8AC3E}">
        <p14:creationId xmlns:p14="http://schemas.microsoft.com/office/powerpoint/2010/main" val="16717748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A8EFA-6067-3DF1-AEFB-CB1403B2FC23}"/>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346781BD-20B2-0BAC-0AB9-ADEDDFCF8A46}"/>
              </a:ext>
            </a:extLst>
          </p:cNvPr>
          <p:cNvSpPr>
            <a:spLocks noGrp="1"/>
          </p:cNvSpPr>
          <p:nvPr>
            <p:ph idx="1"/>
          </p:nvPr>
        </p:nvSpPr>
        <p:spPr/>
        <p:txBody>
          <a:bodyPr/>
          <a:lstStyle/>
          <a:p>
            <a:endParaRPr lang="en-NL"/>
          </a:p>
        </p:txBody>
      </p:sp>
    </p:spTree>
    <p:extLst>
      <p:ext uri="{BB962C8B-B14F-4D97-AF65-F5344CB8AC3E}">
        <p14:creationId xmlns:p14="http://schemas.microsoft.com/office/powerpoint/2010/main" val="10495135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FF00FD3-2BF4-EFE2-29CE-875E8660F2EA}"/>
              </a:ext>
            </a:extLst>
          </p:cNvPr>
          <p:cNvSpPr>
            <a:spLocks noGrp="1"/>
          </p:cNvSpPr>
          <p:nvPr>
            <p:ph type="title"/>
          </p:nvPr>
        </p:nvSpPr>
        <p:spPr/>
        <p:txBody>
          <a:bodyPr/>
          <a:lstStyle/>
          <a:p>
            <a:r>
              <a:rPr lang="en-US" b="1" i="0" dirty="0">
                <a:solidFill>
                  <a:srgbClr val="000000"/>
                </a:solidFill>
                <a:effectLst/>
                <a:latin typeface="Helvetica Neue"/>
              </a:rPr>
              <a:t>Box-Jenkins Method</a:t>
            </a:r>
            <a:endParaRPr lang="en-NL" dirty="0"/>
          </a:p>
        </p:txBody>
      </p:sp>
      <p:pic>
        <p:nvPicPr>
          <p:cNvPr id="3" name="Content Placeholder 2">
            <a:extLst>
              <a:ext uri="{FF2B5EF4-FFF2-40B4-BE49-F238E27FC236}">
                <a16:creationId xmlns:a16="http://schemas.microsoft.com/office/drawing/2014/main" id="{F84DA925-6339-28B6-F0AB-29153D4DDA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34375" y="2108200"/>
            <a:ext cx="6983575" cy="3760788"/>
          </a:xfrm>
        </p:spPr>
      </p:pic>
    </p:spTree>
    <p:extLst>
      <p:ext uri="{BB962C8B-B14F-4D97-AF65-F5344CB8AC3E}">
        <p14:creationId xmlns:p14="http://schemas.microsoft.com/office/powerpoint/2010/main" val="618916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4B614DE-4164-847E-6815-2BDA30771908}"/>
              </a:ext>
            </a:extLst>
          </p:cNvPr>
          <p:cNvSpPr txBox="1"/>
          <p:nvPr/>
        </p:nvSpPr>
        <p:spPr>
          <a:xfrm>
            <a:off x="216535" y="1034470"/>
            <a:ext cx="5879465" cy="5293757"/>
          </a:xfrm>
          <a:prstGeom prst="rect">
            <a:avLst/>
          </a:prstGeom>
          <a:noFill/>
        </p:spPr>
        <p:txBody>
          <a:bodyPr wrap="square" rtlCol="0">
            <a:spAutoFit/>
          </a:bodyPr>
          <a:lstStyle/>
          <a:p>
            <a:r>
              <a:rPr lang="en-US" sz="3200" b="1" dirty="0"/>
              <a:t>                            on time….</a:t>
            </a:r>
          </a:p>
          <a:p>
            <a:endParaRPr lang="en-US" dirty="0"/>
          </a:p>
          <a:p>
            <a:pPr marL="342900" indent="-342900">
              <a:buAutoNum type="arabicPeriod"/>
            </a:pPr>
            <a:r>
              <a:rPr lang="en-US" dirty="0"/>
              <a:t>Load sales_store_2_item_28.csv</a:t>
            </a:r>
          </a:p>
          <a:p>
            <a:pPr marL="342900" indent="-342900">
              <a:buAutoNum type="arabicPeriod"/>
            </a:pPr>
            <a:r>
              <a:rPr lang="en-US" dirty="0"/>
              <a:t>Apply Box-Jenkins Method</a:t>
            </a:r>
          </a:p>
          <a:p>
            <a:pPr marL="800100" lvl="1" indent="-342900">
              <a:buAutoNum type="arabicPeriod"/>
            </a:pPr>
            <a:r>
              <a:rPr lang="en-US" dirty="0"/>
              <a:t>STEP 1 : Identify</a:t>
            </a:r>
          </a:p>
          <a:p>
            <a:pPr marL="1257300" lvl="2" indent="-342900">
              <a:buAutoNum type="arabicPeriod"/>
            </a:pPr>
            <a:r>
              <a:rPr lang="en-US" dirty="0"/>
              <a:t>Visualize components</a:t>
            </a:r>
          </a:p>
          <a:p>
            <a:pPr marL="1257300" lvl="2" indent="-342900">
              <a:buAutoNum type="arabicPeriod"/>
            </a:pPr>
            <a:r>
              <a:rPr lang="en-US" dirty="0"/>
              <a:t>Stationary?</a:t>
            </a:r>
          </a:p>
          <a:p>
            <a:pPr marL="1257300" lvl="2" indent="-342900">
              <a:buAutoNum type="arabicPeriod"/>
            </a:pPr>
            <a:r>
              <a:rPr lang="en-US" dirty="0"/>
              <a:t>ACF plot</a:t>
            </a:r>
          </a:p>
          <a:p>
            <a:pPr marL="1257300" lvl="2" indent="-342900">
              <a:buAutoNum type="arabicPeriod"/>
            </a:pPr>
            <a:r>
              <a:rPr lang="en-US" dirty="0"/>
              <a:t>PACF plot</a:t>
            </a:r>
          </a:p>
          <a:p>
            <a:pPr marL="800100" lvl="1" indent="-342900">
              <a:buAutoNum type="arabicPeriod"/>
            </a:pPr>
            <a:r>
              <a:rPr lang="en-US" dirty="0"/>
              <a:t>STEP 2: Estimate coefficients numerically</a:t>
            </a:r>
          </a:p>
          <a:p>
            <a:pPr marL="1257300" lvl="2" indent="-342900">
              <a:buAutoNum type="arabicPeriod"/>
            </a:pPr>
            <a:r>
              <a:rPr lang="en-US" dirty="0"/>
              <a:t>Run model for different parameters (</a:t>
            </a:r>
            <a:r>
              <a:rPr lang="en-US" dirty="0" err="1"/>
              <a:t>p,d</a:t>
            </a:r>
            <a:r>
              <a:rPr lang="en-US" dirty="0"/>
              <a:t>)</a:t>
            </a:r>
          </a:p>
          <a:p>
            <a:pPr marL="1257300" lvl="2" indent="-342900">
              <a:buAutoNum type="arabicPeriod"/>
            </a:pPr>
            <a:r>
              <a:rPr lang="en-US" dirty="0"/>
              <a:t>Evaluate AIC and BIC</a:t>
            </a:r>
          </a:p>
          <a:p>
            <a:pPr marL="1257300" lvl="2" indent="-342900">
              <a:buAutoNum type="arabicPeriod"/>
            </a:pPr>
            <a:r>
              <a:rPr lang="en-US" dirty="0"/>
              <a:t>Choose parameters</a:t>
            </a:r>
          </a:p>
          <a:p>
            <a:pPr marL="800100" lvl="1" indent="-342900">
              <a:buAutoNum type="arabicPeriod"/>
            </a:pPr>
            <a:r>
              <a:rPr lang="en-US" dirty="0"/>
              <a:t>STEP 3: Evaluate model</a:t>
            </a:r>
          </a:p>
          <a:p>
            <a:pPr marL="1257300" lvl="2" indent="-342900">
              <a:buAutoNum type="arabicPeriod"/>
            </a:pPr>
            <a:r>
              <a:rPr lang="en-US" dirty="0"/>
              <a:t>Prob(Q) &lt; threshold (There are correlations)</a:t>
            </a:r>
          </a:p>
          <a:p>
            <a:pPr marL="1257300" lvl="2" indent="-342900">
              <a:buAutoNum type="arabicPeriod"/>
            </a:pPr>
            <a:r>
              <a:rPr lang="en-US" dirty="0"/>
              <a:t>Prob(JB) &lt; threshold (Residuals are NOT normally distributed)</a:t>
            </a:r>
          </a:p>
          <a:p>
            <a:pPr marL="800100" lvl="1" indent="-342900">
              <a:buAutoNum type="arabicPeriod"/>
            </a:pPr>
            <a:endParaRPr lang="en-NL" dirty="0"/>
          </a:p>
        </p:txBody>
      </p:sp>
      <p:pic>
        <p:nvPicPr>
          <p:cNvPr id="5" name="Picture 4">
            <a:extLst>
              <a:ext uri="{FF2B5EF4-FFF2-40B4-BE49-F238E27FC236}">
                <a16:creationId xmlns:a16="http://schemas.microsoft.com/office/drawing/2014/main" id="{AF6BC8D5-C1C0-A090-0FD1-526450F2AC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274" y="70090"/>
            <a:ext cx="2746629" cy="1709014"/>
          </a:xfrm>
          <a:prstGeom prst="rect">
            <a:avLst/>
          </a:prstGeom>
        </p:spPr>
      </p:pic>
    </p:spTree>
    <p:extLst>
      <p:ext uri="{BB962C8B-B14F-4D97-AF65-F5344CB8AC3E}">
        <p14:creationId xmlns:p14="http://schemas.microsoft.com/office/powerpoint/2010/main" val="26615549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56033-B086-C519-2457-AB588DC3A11A}"/>
              </a:ext>
            </a:extLst>
          </p:cNvPr>
          <p:cNvSpPr>
            <a:spLocks noGrp="1"/>
          </p:cNvSpPr>
          <p:nvPr>
            <p:ph type="title"/>
          </p:nvPr>
        </p:nvSpPr>
        <p:spPr/>
        <p:txBody>
          <a:bodyPr/>
          <a:lstStyle/>
          <a:p>
            <a:r>
              <a:rPr lang="en-US" b="1" dirty="0"/>
              <a:t>Forecasting with Facebook Prophet</a:t>
            </a:r>
            <a:br>
              <a:rPr lang="en-US" b="1" dirty="0"/>
            </a:br>
            <a:endParaRPr lang="en-NL" dirty="0"/>
          </a:p>
        </p:txBody>
      </p:sp>
      <p:sp>
        <p:nvSpPr>
          <p:cNvPr id="3" name="Text Placeholder 2">
            <a:extLst>
              <a:ext uri="{FF2B5EF4-FFF2-40B4-BE49-F238E27FC236}">
                <a16:creationId xmlns:a16="http://schemas.microsoft.com/office/drawing/2014/main" id="{3C7683FB-81E2-D288-B3AD-6927E117BB88}"/>
              </a:ext>
            </a:extLst>
          </p:cNvPr>
          <p:cNvSpPr>
            <a:spLocks noGrp="1"/>
          </p:cNvSpPr>
          <p:nvPr>
            <p:ph type="body" idx="1"/>
          </p:nvPr>
        </p:nvSpPr>
        <p:spPr>
          <a:xfrm>
            <a:off x="1097280" y="4663440"/>
            <a:ext cx="10058400" cy="1435608"/>
          </a:xfrm>
        </p:spPr>
        <p:txBody>
          <a:bodyPr>
            <a:normAutofit fontScale="55000" lnSpcReduction="20000"/>
          </a:bodyPr>
          <a:lstStyle/>
          <a:p>
            <a:pPr>
              <a:buFont typeface="+mj-lt"/>
              <a:buAutoNum type="arabicPeriod"/>
            </a:pPr>
            <a:r>
              <a:rPr lang="en-US" dirty="0"/>
              <a:t>How to apply Facebook Prophet for forecasting</a:t>
            </a:r>
          </a:p>
          <a:p>
            <a:pPr>
              <a:buFont typeface="+mj-lt"/>
              <a:buAutoNum type="arabicPeriod"/>
            </a:pPr>
            <a:r>
              <a:rPr lang="en-US" dirty="0"/>
              <a:t>How to search for the best model using hyperparameter fine tunning</a:t>
            </a:r>
          </a:p>
          <a:p>
            <a:pPr>
              <a:buFont typeface="+mj-lt"/>
              <a:buAutoNum type="arabicPeriod"/>
            </a:pPr>
            <a:r>
              <a:rPr lang="en-US" dirty="0"/>
              <a:t>How to evaluate the obtained model</a:t>
            </a:r>
          </a:p>
          <a:p>
            <a:pPr>
              <a:buFont typeface="+mj-lt"/>
              <a:buAutoNum type="arabicPeriod"/>
            </a:pPr>
            <a:r>
              <a:rPr lang="en-US" dirty="0"/>
              <a:t>How to save the chosen model for future use</a:t>
            </a:r>
          </a:p>
          <a:p>
            <a:endParaRPr lang="en-NL" dirty="0"/>
          </a:p>
        </p:txBody>
      </p:sp>
    </p:spTree>
    <p:extLst>
      <p:ext uri="{BB962C8B-B14F-4D97-AF65-F5344CB8AC3E}">
        <p14:creationId xmlns:p14="http://schemas.microsoft.com/office/powerpoint/2010/main" val="34124722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8B6F520-069E-B131-846F-69EE4396575D}"/>
              </a:ext>
            </a:extLst>
          </p:cNvPr>
          <p:cNvSpPr>
            <a:spLocks noGrp="1"/>
          </p:cNvSpPr>
          <p:nvPr>
            <p:ph type="title"/>
          </p:nvPr>
        </p:nvSpPr>
        <p:spPr/>
        <p:txBody>
          <a:bodyPr/>
          <a:lstStyle/>
          <a:p>
            <a:r>
              <a:rPr lang="en-US" dirty="0"/>
              <a:t>Facebook </a:t>
            </a:r>
            <a:r>
              <a:rPr lang="en-US" dirty="0">
                <a:hlinkClick r:id="rId3"/>
              </a:rPr>
              <a:t>Prophet</a:t>
            </a:r>
            <a:endParaRPr lang="en-NL" dirty="0"/>
          </a:p>
        </p:txBody>
      </p:sp>
      <p:sp>
        <p:nvSpPr>
          <p:cNvPr id="9" name="Content Placeholder 8">
            <a:extLst>
              <a:ext uri="{FF2B5EF4-FFF2-40B4-BE49-F238E27FC236}">
                <a16:creationId xmlns:a16="http://schemas.microsoft.com/office/drawing/2014/main" id="{94E712B0-3674-31CE-F3C0-B7582FCB895F}"/>
              </a:ext>
            </a:extLst>
          </p:cNvPr>
          <p:cNvSpPr>
            <a:spLocks noGrp="1"/>
          </p:cNvSpPr>
          <p:nvPr>
            <p:ph idx="1"/>
          </p:nvPr>
        </p:nvSpPr>
        <p:spPr>
          <a:xfrm>
            <a:off x="1097279" y="2108201"/>
            <a:ext cx="10779529" cy="4063999"/>
          </a:xfrm>
        </p:spPr>
        <p:txBody>
          <a:bodyPr>
            <a:normAutofit fontScale="85000" lnSpcReduction="20000"/>
          </a:bodyPr>
          <a:lstStyle/>
          <a:p>
            <a:pPr>
              <a:buFont typeface="Wingdings" panose="05000000000000000000" pitchFamily="2" charset="2"/>
              <a:buChar char="§"/>
            </a:pPr>
            <a:r>
              <a:rPr lang="en-US" b="1" dirty="0"/>
              <a:t> Open-source</a:t>
            </a:r>
            <a:r>
              <a:rPr lang="en-US" dirty="0"/>
              <a:t> forecasting tool available in </a:t>
            </a:r>
            <a:r>
              <a:rPr lang="en-US" b="1" dirty="0"/>
              <a:t>R</a:t>
            </a:r>
            <a:r>
              <a:rPr lang="en-US" dirty="0"/>
              <a:t> and </a:t>
            </a:r>
            <a:r>
              <a:rPr lang="en-US" b="1" dirty="0"/>
              <a:t>Python</a:t>
            </a:r>
            <a:r>
              <a:rPr lang="en-US" dirty="0"/>
              <a:t>.</a:t>
            </a:r>
          </a:p>
          <a:p>
            <a:pPr>
              <a:buFont typeface="Wingdings" panose="05000000000000000000" pitchFamily="2" charset="2"/>
              <a:buChar char="§"/>
            </a:pPr>
            <a:r>
              <a:rPr lang="en-US" dirty="0"/>
              <a:t> Open sourced in 2017 Facebook’s core Data Science team. It is full optimized for the business forecasts tasks they encountered at Facebook. It is still used internally.</a:t>
            </a:r>
          </a:p>
          <a:p>
            <a:pPr>
              <a:buFont typeface="Wingdings" panose="05000000000000000000" pitchFamily="2" charset="2"/>
              <a:buChar char="§"/>
            </a:pPr>
            <a:r>
              <a:rPr lang="en-US" dirty="0"/>
              <a:t> Prophet is a procedure for forecasting time series data based on an </a:t>
            </a:r>
            <a:r>
              <a:rPr lang="en-US" b="1" dirty="0"/>
              <a:t>additive model</a:t>
            </a:r>
            <a:r>
              <a:rPr lang="en-US" dirty="0"/>
              <a:t>, and the implementation </a:t>
            </a:r>
            <a:r>
              <a:rPr lang="en-US" b="1" dirty="0"/>
              <a:t>supports trends, seasonality, and holidays</a:t>
            </a:r>
            <a:r>
              <a:rPr lang="en-US" dirty="0"/>
              <a:t>. </a:t>
            </a:r>
          </a:p>
          <a:p>
            <a:pPr>
              <a:buFont typeface="Wingdings" panose="05000000000000000000" pitchFamily="2" charset="2"/>
              <a:buChar char="§"/>
            </a:pPr>
            <a:r>
              <a:rPr lang="en-US" dirty="0"/>
              <a:t> It works best with time series that have </a:t>
            </a:r>
            <a:r>
              <a:rPr lang="en-US" b="1" dirty="0"/>
              <a:t>strong seasonal effects</a:t>
            </a:r>
            <a:r>
              <a:rPr lang="en-US" dirty="0"/>
              <a:t> and </a:t>
            </a:r>
            <a:r>
              <a:rPr lang="en-US" b="1" dirty="0"/>
              <a:t>several seasons</a:t>
            </a:r>
            <a:r>
              <a:rPr lang="en-US" dirty="0"/>
              <a:t> of historical data.</a:t>
            </a:r>
          </a:p>
          <a:p>
            <a:pPr>
              <a:buFont typeface="Wingdings" panose="05000000000000000000" pitchFamily="2" charset="2"/>
              <a:buChar char="§"/>
            </a:pPr>
            <a:r>
              <a:rPr lang="en-US" dirty="0"/>
              <a:t> Prophet is </a:t>
            </a:r>
            <a:r>
              <a:rPr lang="en-US" b="1" dirty="0"/>
              <a:t>robust</a:t>
            </a:r>
            <a:r>
              <a:rPr lang="en-US" dirty="0"/>
              <a:t> to missing data and shifts in the trend, and typically handles outliers well.</a:t>
            </a:r>
          </a:p>
          <a:p>
            <a:pPr>
              <a:buFont typeface="Wingdings" panose="05000000000000000000" pitchFamily="2" charset="2"/>
              <a:buChar char="§"/>
            </a:pPr>
            <a:r>
              <a:rPr lang="en-US" b="1" dirty="0"/>
              <a:t> Accurate and Fast</a:t>
            </a:r>
            <a:r>
              <a:rPr lang="en-US" dirty="0"/>
              <a:t>: Still used internally by Facebook for producing reliable forecasts for planning and goal setting. Fit models in </a:t>
            </a:r>
            <a:r>
              <a:rPr lang="en-US" dirty="0">
                <a:hlinkClick r:id="rId4"/>
              </a:rPr>
              <a:t>Stan</a:t>
            </a:r>
            <a:r>
              <a:rPr lang="en-US" dirty="0"/>
              <a:t> so that you get forecasts in just a few seconds.</a:t>
            </a:r>
          </a:p>
          <a:p>
            <a:pPr>
              <a:buFont typeface="Wingdings" panose="05000000000000000000" pitchFamily="2" charset="2"/>
              <a:buChar char="§"/>
            </a:pPr>
            <a:r>
              <a:rPr lang="en-US" b="1" dirty="0"/>
              <a:t> Fully automatic</a:t>
            </a:r>
            <a:r>
              <a:rPr lang="en-US" dirty="0"/>
              <a:t>: Has the capacity of </a:t>
            </a:r>
            <a:r>
              <a:rPr lang="en-US" b="1" dirty="0"/>
              <a:t>find automatically a good set of hyperparameters</a:t>
            </a:r>
            <a:r>
              <a:rPr lang="en-US" dirty="0"/>
              <a:t> for the model so non-experts users can quickly make high quality forecasts.</a:t>
            </a:r>
          </a:p>
          <a:p>
            <a:pPr>
              <a:buFont typeface="Wingdings" panose="05000000000000000000" pitchFamily="2" charset="2"/>
              <a:buChar char="§"/>
            </a:pPr>
            <a:r>
              <a:rPr lang="en-US" b="1" dirty="0"/>
              <a:t> Tunable Forecasts</a:t>
            </a:r>
            <a:r>
              <a:rPr lang="en-US" dirty="0"/>
              <a:t>: Prophet allows also hand tunning parameters so experts can improve theirs results.</a:t>
            </a:r>
          </a:p>
          <a:p>
            <a:endParaRPr lang="en-NL" dirty="0"/>
          </a:p>
        </p:txBody>
      </p:sp>
      <p:pic>
        <p:nvPicPr>
          <p:cNvPr id="11" name="Picture 10">
            <a:hlinkClick r:id="rId3"/>
            <a:extLst>
              <a:ext uri="{FF2B5EF4-FFF2-40B4-BE49-F238E27FC236}">
                <a16:creationId xmlns:a16="http://schemas.microsoft.com/office/drawing/2014/main" id="{55483E68-F6D6-A399-43B6-BD436AD0D1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79240" y="375095"/>
            <a:ext cx="4515480" cy="1362265"/>
          </a:xfrm>
          <a:prstGeom prst="rect">
            <a:avLst/>
          </a:prstGeom>
        </p:spPr>
      </p:pic>
    </p:spTree>
    <p:extLst>
      <p:ext uri="{BB962C8B-B14F-4D97-AF65-F5344CB8AC3E}">
        <p14:creationId xmlns:p14="http://schemas.microsoft.com/office/powerpoint/2010/main" val="38392238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3C7BD-019E-E589-CBF6-72E2E9FEACC4}"/>
              </a:ext>
            </a:extLst>
          </p:cNvPr>
          <p:cNvSpPr>
            <a:spLocks noGrp="1"/>
          </p:cNvSpPr>
          <p:nvPr>
            <p:ph type="title"/>
          </p:nvPr>
        </p:nvSpPr>
        <p:spPr/>
        <p:txBody>
          <a:bodyPr/>
          <a:lstStyle/>
          <a:p>
            <a:r>
              <a:rPr lang="en-US" dirty="0"/>
              <a:t>Probable datasets</a:t>
            </a:r>
            <a:endParaRPr lang="en-NL" dirty="0"/>
          </a:p>
        </p:txBody>
      </p:sp>
      <p:sp>
        <p:nvSpPr>
          <p:cNvPr id="3" name="Content Placeholder 2">
            <a:extLst>
              <a:ext uri="{FF2B5EF4-FFF2-40B4-BE49-F238E27FC236}">
                <a16:creationId xmlns:a16="http://schemas.microsoft.com/office/drawing/2014/main" id="{84E64D98-C514-CB33-AC7A-373BD5604A8C}"/>
              </a:ext>
            </a:extLst>
          </p:cNvPr>
          <p:cNvSpPr>
            <a:spLocks noGrp="1"/>
          </p:cNvSpPr>
          <p:nvPr>
            <p:ph idx="1"/>
          </p:nvPr>
        </p:nvSpPr>
        <p:spPr/>
        <p:txBody>
          <a:bodyPr/>
          <a:lstStyle/>
          <a:p>
            <a:r>
              <a:rPr lang="en-US" dirty="0">
                <a:hlinkClick r:id="rId2"/>
              </a:rPr>
              <a:t>https://www.kaggle.com/datasets/kishorkhengare/cement-sales-demand/code</a:t>
            </a:r>
            <a:endParaRPr lang="en-US" dirty="0"/>
          </a:p>
          <a:p>
            <a:r>
              <a:rPr lang="en-US" dirty="0">
                <a:hlinkClick r:id="rId3"/>
              </a:rPr>
              <a:t>https://www.kaggle.com/code/kishorkhengare/notebook-cement-sales-and-demand-forecasting</a:t>
            </a:r>
            <a:endParaRPr lang="en-US" dirty="0"/>
          </a:p>
          <a:p>
            <a:r>
              <a:rPr lang="en-US" dirty="0">
                <a:hlinkClick r:id="rId4"/>
              </a:rPr>
              <a:t>https://www.kaggle.com/datasets/ujjwalchowdhury/walmartcleaned</a:t>
            </a:r>
            <a:endParaRPr lang="en-US" dirty="0"/>
          </a:p>
          <a:p>
            <a:r>
              <a:rPr lang="en-US" dirty="0">
                <a:hlinkClick r:id="rId5"/>
              </a:rPr>
              <a:t>https://public.tableau.com/app/resources/sample-data</a:t>
            </a:r>
            <a:endParaRPr lang="en-US" dirty="0"/>
          </a:p>
          <a:p>
            <a:endParaRPr lang="en-NL" dirty="0"/>
          </a:p>
        </p:txBody>
      </p:sp>
    </p:spTree>
    <p:extLst>
      <p:ext uri="{BB962C8B-B14F-4D97-AF65-F5344CB8AC3E}">
        <p14:creationId xmlns:p14="http://schemas.microsoft.com/office/powerpoint/2010/main" val="35071408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3EAF3-BF2B-AEBF-D218-42047EAC6DBC}"/>
              </a:ext>
            </a:extLst>
          </p:cNvPr>
          <p:cNvSpPr>
            <a:spLocks noGrp="1"/>
          </p:cNvSpPr>
          <p:nvPr>
            <p:ph type="title"/>
          </p:nvPr>
        </p:nvSpPr>
        <p:spPr/>
        <p:txBody>
          <a:bodyPr/>
          <a:lstStyle/>
          <a:p>
            <a:r>
              <a:rPr lang="en-US" dirty="0"/>
              <a:t>Links</a:t>
            </a:r>
            <a:endParaRPr lang="en-NL" dirty="0"/>
          </a:p>
        </p:txBody>
      </p:sp>
      <p:sp>
        <p:nvSpPr>
          <p:cNvPr id="3" name="Content Placeholder 2">
            <a:extLst>
              <a:ext uri="{FF2B5EF4-FFF2-40B4-BE49-F238E27FC236}">
                <a16:creationId xmlns:a16="http://schemas.microsoft.com/office/drawing/2014/main" id="{4E6ACF00-C756-EC6A-9AD8-36AA9AEAB1F0}"/>
              </a:ext>
            </a:extLst>
          </p:cNvPr>
          <p:cNvSpPr>
            <a:spLocks noGrp="1"/>
          </p:cNvSpPr>
          <p:nvPr>
            <p:ph idx="1"/>
          </p:nvPr>
        </p:nvSpPr>
        <p:spPr/>
        <p:txBody>
          <a:bodyPr/>
          <a:lstStyle/>
          <a:p>
            <a:r>
              <a:rPr lang="en-US" dirty="0">
                <a:hlinkClick r:id="rId2"/>
              </a:rPr>
              <a:t>https://facebook.github.io/prophet/</a:t>
            </a:r>
            <a:endParaRPr lang="en-US" dirty="0"/>
          </a:p>
          <a:p>
            <a:r>
              <a:rPr lang="en-US" dirty="0">
                <a:hlinkClick r:id="rId3"/>
              </a:rPr>
              <a:t>https://github.com/facebook/prophet</a:t>
            </a:r>
            <a:endParaRPr lang="en-US" dirty="0"/>
          </a:p>
          <a:p>
            <a:r>
              <a:rPr lang="en-US" dirty="0"/>
              <a:t>Example Prophet using holidays and weather effects: </a:t>
            </a:r>
            <a:r>
              <a:rPr lang="en-US" dirty="0">
                <a:hlinkClick r:id="rId4"/>
              </a:rPr>
              <a:t>https://nbviewer.org/github/nicolasfauchereau/Auckland_Cycling/blob/master/notebooks/Auckland_cycling_and_weather.ipynb</a:t>
            </a:r>
            <a:endParaRPr lang="en-US" dirty="0"/>
          </a:p>
          <a:p>
            <a:endParaRPr lang="en-US" dirty="0"/>
          </a:p>
          <a:p>
            <a:endParaRPr lang="en-NL" dirty="0"/>
          </a:p>
        </p:txBody>
      </p:sp>
    </p:spTree>
    <p:extLst>
      <p:ext uri="{BB962C8B-B14F-4D97-AF65-F5344CB8AC3E}">
        <p14:creationId xmlns:p14="http://schemas.microsoft.com/office/powerpoint/2010/main" val="145693497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6A4F02C-361E-6E26-49C8-E8EA2CEB31D4}"/>
              </a:ext>
            </a:extLst>
          </p:cNvPr>
          <p:cNvSpPr txBox="1"/>
          <p:nvPr/>
        </p:nvSpPr>
        <p:spPr>
          <a:xfrm>
            <a:off x="2276061" y="1580322"/>
            <a:ext cx="6987209" cy="230832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endParaRPr lang="en-US" sz="4800" dirty="0"/>
          </a:p>
          <a:p>
            <a:r>
              <a:rPr lang="en-US" sz="4800" dirty="0"/>
              <a:t>  Questions? Comments?</a:t>
            </a:r>
          </a:p>
          <a:p>
            <a:endParaRPr lang="en-NL" sz="4800" dirty="0"/>
          </a:p>
        </p:txBody>
      </p:sp>
    </p:spTree>
    <p:extLst>
      <p:ext uri="{BB962C8B-B14F-4D97-AF65-F5344CB8AC3E}">
        <p14:creationId xmlns:p14="http://schemas.microsoft.com/office/powerpoint/2010/main" val="104369297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163A834-92AD-8243-3A86-FDB9DAAA4675}"/>
              </a:ext>
            </a:extLst>
          </p:cNvPr>
          <p:cNvPicPr>
            <a:picLocks noChangeAspect="1"/>
          </p:cNvPicPr>
          <p:nvPr/>
        </p:nvPicPr>
        <p:blipFill>
          <a:blip r:embed="rId2"/>
          <a:stretch>
            <a:fillRect/>
          </a:stretch>
        </p:blipFill>
        <p:spPr>
          <a:xfrm>
            <a:off x="4145111" y="2148729"/>
            <a:ext cx="3901778" cy="2560542"/>
          </a:xfrm>
          <a:prstGeom prst="rect">
            <a:avLst/>
          </a:prstGeom>
        </p:spPr>
      </p:pic>
    </p:spTree>
    <p:extLst>
      <p:ext uri="{BB962C8B-B14F-4D97-AF65-F5344CB8AC3E}">
        <p14:creationId xmlns:p14="http://schemas.microsoft.com/office/powerpoint/2010/main" val="397211112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B87AA-AB4E-3CE2-7382-586692D03873}"/>
              </a:ext>
            </a:extLst>
          </p:cNvPr>
          <p:cNvSpPr>
            <a:spLocks noGrp="1"/>
          </p:cNvSpPr>
          <p:nvPr>
            <p:ph type="title"/>
          </p:nvPr>
        </p:nvSpPr>
        <p:spPr/>
        <p:txBody>
          <a:bodyPr/>
          <a:lstStyle/>
          <a:p>
            <a:r>
              <a:rPr lang="en-US" dirty="0"/>
              <a:t>Thanks!</a:t>
            </a:r>
            <a:endParaRPr lang="en-NL" dirty="0"/>
          </a:p>
        </p:txBody>
      </p:sp>
      <p:pic>
        <p:nvPicPr>
          <p:cNvPr id="6" name="Content Placeholder 5">
            <a:extLst>
              <a:ext uri="{FF2B5EF4-FFF2-40B4-BE49-F238E27FC236}">
                <a16:creationId xmlns:a16="http://schemas.microsoft.com/office/drawing/2014/main" id="{47AC0E0A-0321-17C4-C098-64437462EC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83237" y="786383"/>
            <a:ext cx="7080372" cy="4720247"/>
          </a:xfrm>
        </p:spPr>
      </p:pic>
      <p:sp>
        <p:nvSpPr>
          <p:cNvPr id="4" name="Text Placeholder 3">
            <a:extLst>
              <a:ext uri="{FF2B5EF4-FFF2-40B4-BE49-F238E27FC236}">
                <a16:creationId xmlns:a16="http://schemas.microsoft.com/office/drawing/2014/main" id="{85C7FB53-6A89-CFC1-26F0-D07363B3E426}"/>
              </a:ext>
            </a:extLst>
          </p:cNvPr>
          <p:cNvSpPr>
            <a:spLocks noGrp="1"/>
          </p:cNvSpPr>
          <p:nvPr>
            <p:ph type="body" sz="half" idx="2"/>
          </p:nvPr>
        </p:nvSpPr>
        <p:spPr/>
        <p:txBody>
          <a:bodyPr/>
          <a:lstStyle/>
          <a:p>
            <a:r>
              <a:rPr lang="en-US" dirty="0" err="1"/>
              <a:t>mkb</a:t>
            </a:r>
            <a:endParaRPr lang="en-NL" dirty="0"/>
          </a:p>
        </p:txBody>
      </p:sp>
    </p:spTree>
    <p:extLst>
      <p:ext uri="{BB962C8B-B14F-4D97-AF65-F5344CB8AC3E}">
        <p14:creationId xmlns:p14="http://schemas.microsoft.com/office/powerpoint/2010/main" val="68002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96DDD-1016-10FE-8BA0-6FAB8FB6B614}"/>
              </a:ext>
            </a:extLst>
          </p:cNvPr>
          <p:cNvSpPr>
            <a:spLocks noGrp="1"/>
          </p:cNvSpPr>
          <p:nvPr>
            <p:ph type="title"/>
          </p:nvPr>
        </p:nvSpPr>
        <p:spPr/>
        <p:txBody>
          <a:bodyPr/>
          <a:lstStyle/>
          <a:p>
            <a:r>
              <a:rPr lang="en-US" dirty="0"/>
              <a:t>Datasets</a:t>
            </a:r>
            <a:endParaRPr lang="en-NL" dirty="0"/>
          </a:p>
        </p:txBody>
      </p:sp>
      <p:sp>
        <p:nvSpPr>
          <p:cNvPr id="3" name="Content Placeholder 2">
            <a:extLst>
              <a:ext uri="{FF2B5EF4-FFF2-40B4-BE49-F238E27FC236}">
                <a16:creationId xmlns:a16="http://schemas.microsoft.com/office/drawing/2014/main" id="{2BFF071D-800B-AC6B-26BB-2A6D35FD794B}"/>
              </a:ext>
            </a:extLst>
          </p:cNvPr>
          <p:cNvSpPr>
            <a:spLocks noGrp="1"/>
          </p:cNvSpPr>
          <p:nvPr>
            <p:ph idx="1"/>
          </p:nvPr>
        </p:nvSpPr>
        <p:spPr/>
        <p:txBody>
          <a:bodyPr/>
          <a:lstStyle/>
          <a:p>
            <a:r>
              <a:rPr lang="en-US" dirty="0"/>
              <a:t>Some datasets are made available in GitHub. Mostly from Google trends. These will be used to explore time series properties.</a:t>
            </a:r>
          </a:p>
          <a:p>
            <a:r>
              <a:rPr lang="en-US" dirty="0"/>
              <a:t>The main dataset can be found and download at </a:t>
            </a:r>
            <a:r>
              <a:rPr lang="en-US" dirty="0">
                <a:hlinkClick r:id="rId2"/>
              </a:rPr>
              <a:t>https://www.kaggle.com/competitions/demand-forecasting-kernels-only/data</a:t>
            </a:r>
            <a:r>
              <a:rPr lang="en-US" dirty="0"/>
              <a:t> . You can find the description of the dataset there.</a:t>
            </a:r>
          </a:p>
          <a:p>
            <a:r>
              <a:rPr lang="en-US" dirty="0"/>
              <a:t>This will be the main dataset used to explore the forecasting models presented here.</a:t>
            </a:r>
          </a:p>
          <a:p>
            <a:r>
              <a:rPr lang="en-US" dirty="0"/>
              <a:t>Some suggestions of datasets for further exploration are given at the end of this presentation.</a:t>
            </a:r>
          </a:p>
        </p:txBody>
      </p:sp>
    </p:spTree>
    <p:extLst>
      <p:ext uri="{BB962C8B-B14F-4D97-AF65-F5344CB8AC3E}">
        <p14:creationId xmlns:p14="http://schemas.microsoft.com/office/powerpoint/2010/main" val="35878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470C8-6119-A16C-A044-D3856F123CE7}"/>
              </a:ext>
            </a:extLst>
          </p:cNvPr>
          <p:cNvSpPr>
            <a:spLocks noGrp="1"/>
          </p:cNvSpPr>
          <p:nvPr>
            <p:ph type="title"/>
          </p:nvPr>
        </p:nvSpPr>
        <p:spPr/>
        <p:txBody>
          <a:bodyPr>
            <a:noAutofit/>
          </a:bodyPr>
          <a:lstStyle/>
          <a:p>
            <a:pPr fontAlgn="base"/>
            <a:r>
              <a:rPr lang="en-US" sz="4000" b="1" i="0" dirty="0">
                <a:solidFill>
                  <a:schemeClr val="tx1"/>
                </a:solidFill>
                <a:effectLst/>
                <a:latin typeface="zeitung"/>
              </a:rPr>
              <a:t>Store Item Demand Forecasting Challenge</a:t>
            </a:r>
            <a:br>
              <a:rPr lang="en-US" sz="4000" b="1" i="0" dirty="0">
                <a:solidFill>
                  <a:schemeClr val="tx1"/>
                </a:solidFill>
                <a:effectLst/>
                <a:latin typeface="zeitung"/>
              </a:rPr>
            </a:br>
            <a:r>
              <a:rPr lang="en-US" sz="4000" b="0" i="0" dirty="0">
                <a:solidFill>
                  <a:schemeClr val="tx1"/>
                </a:solidFill>
                <a:effectLst/>
                <a:latin typeface="inherit"/>
              </a:rPr>
              <a:t>Predict 3 months of item sales at different stores</a:t>
            </a:r>
            <a:endParaRPr lang="en-NL" sz="4000" dirty="0">
              <a:solidFill>
                <a:schemeClr val="tx1"/>
              </a:solidFill>
            </a:endParaRPr>
          </a:p>
        </p:txBody>
      </p:sp>
      <p:sp>
        <p:nvSpPr>
          <p:cNvPr id="3" name="Content Placeholder 2">
            <a:extLst>
              <a:ext uri="{FF2B5EF4-FFF2-40B4-BE49-F238E27FC236}">
                <a16:creationId xmlns:a16="http://schemas.microsoft.com/office/drawing/2014/main" id="{F880B96C-5A1F-B191-CD4C-F2C7C29BA203}"/>
              </a:ext>
            </a:extLst>
          </p:cNvPr>
          <p:cNvSpPr>
            <a:spLocks noGrp="1"/>
          </p:cNvSpPr>
          <p:nvPr>
            <p:ph idx="1"/>
          </p:nvPr>
        </p:nvSpPr>
        <p:spPr/>
        <p:txBody>
          <a:bodyPr>
            <a:normAutofit fontScale="92500" lnSpcReduction="20000"/>
          </a:bodyPr>
          <a:lstStyle/>
          <a:p>
            <a:pPr>
              <a:buFont typeface="Wingdings" panose="05000000000000000000" pitchFamily="2" charset="2"/>
              <a:buChar char="§"/>
            </a:pPr>
            <a:r>
              <a:rPr lang="en-US" b="0" i="0" dirty="0">
                <a:solidFill>
                  <a:srgbClr val="000000"/>
                </a:solidFill>
                <a:effectLst/>
                <a:latin typeface="Helvetica Neue"/>
              </a:rPr>
              <a:t> 5 years of store-item sales (01-01-2013 until 31-12-2017)</a:t>
            </a:r>
          </a:p>
          <a:p>
            <a:pPr>
              <a:buFont typeface="Wingdings" panose="05000000000000000000" pitchFamily="2" charset="2"/>
              <a:buChar char="§"/>
            </a:pPr>
            <a:r>
              <a:rPr lang="en-US" b="0" i="0" dirty="0">
                <a:solidFill>
                  <a:srgbClr val="000000"/>
                </a:solidFill>
                <a:effectLst/>
                <a:latin typeface="Helvetica Neue"/>
              </a:rPr>
              <a:t> Kaggle objective forecast 3 months (01-01-2018 until 31-03-2018) of sales for 50 different items at 10 different stores.</a:t>
            </a:r>
          </a:p>
          <a:p>
            <a:pPr>
              <a:buFont typeface="Wingdings" panose="05000000000000000000" pitchFamily="2" charset="2"/>
              <a:buChar char="§"/>
            </a:pPr>
            <a:r>
              <a:rPr lang="en-US" dirty="0">
                <a:solidFill>
                  <a:srgbClr val="000000"/>
                </a:solidFill>
                <a:latin typeface="Helvetica Neue"/>
              </a:rPr>
              <a:t> Our objective </a:t>
            </a:r>
            <a:r>
              <a:rPr lang="en-US" b="0" i="0" dirty="0">
                <a:solidFill>
                  <a:srgbClr val="000000"/>
                </a:solidFill>
                <a:effectLst/>
                <a:latin typeface="Helvetica Neue"/>
              </a:rPr>
              <a:t>forecast 3 months (01-01-2018 until 31-03-2018) of sales for item 28 at store. Download this data from data/processed/sales_store_2_item_28.csv.</a:t>
            </a:r>
          </a:p>
          <a:p>
            <a:pPr>
              <a:buFont typeface="Wingdings" panose="05000000000000000000" pitchFamily="2" charset="2"/>
              <a:buChar char="§"/>
            </a:pPr>
            <a:r>
              <a:rPr lang="en-US" dirty="0">
                <a:solidFill>
                  <a:srgbClr val="000000"/>
                </a:solidFill>
                <a:latin typeface="Helvetica Neue"/>
              </a:rPr>
              <a:t> For both models presented here (ARIMA and Prophet) you need to</a:t>
            </a:r>
            <a:r>
              <a:rPr lang="en-US" dirty="0">
                <a:effectLst/>
              </a:rPr>
              <a:t> forecast the sales of each product in each store individually. This can be done by using the model for each product-store combination and then combining the results.</a:t>
            </a:r>
          </a:p>
          <a:p>
            <a:pPr>
              <a:buFont typeface="Wingdings" panose="05000000000000000000" pitchFamily="2" charset="2"/>
              <a:buChar char="§"/>
            </a:pPr>
            <a:r>
              <a:rPr lang="en-US" dirty="0"/>
              <a:t> </a:t>
            </a:r>
            <a:r>
              <a:rPr lang="en-US" b="1" dirty="0"/>
              <a:t>Is there a forecasting model that can be applied to the whole dataset at once?</a:t>
            </a:r>
            <a:r>
              <a:rPr lang="en-US" dirty="0">
                <a:effectLst/>
              </a:rPr>
              <a:t> Yes, there are other forecasting models such as exponential smoothing and neural networks that can be applied to a dataset as a whole.</a:t>
            </a:r>
            <a:endParaRPr lang="en-US" b="0" i="0" dirty="0">
              <a:solidFill>
                <a:srgbClr val="000000"/>
              </a:solidFill>
              <a:effectLst/>
              <a:latin typeface="Helvetica Neue"/>
            </a:endParaRPr>
          </a:p>
        </p:txBody>
      </p:sp>
    </p:spTree>
    <p:extLst>
      <p:ext uri="{BB962C8B-B14F-4D97-AF65-F5344CB8AC3E}">
        <p14:creationId xmlns:p14="http://schemas.microsoft.com/office/powerpoint/2010/main" val="598700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C5C50-D22B-895E-1256-5FFC9D48A258}"/>
              </a:ext>
            </a:extLst>
          </p:cNvPr>
          <p:cNvSpPr>
            <a:spLocks noGrp="1"/>
          </p:cNvSpPr>
          <p:nvPr>
            <p:ph type="title"/>
          </p:nvPr>
        </p:nvSpPr>
        <p:spPr/>
        <p:txBody>
          <a:bodyPr/>
          <a:lstStyle/>
          <a:p>
            <a:r>
              <a:rPr lang="en-US" dirty="0"/>
              <a:t>EDA</a:t>
            </a:r>
            <a:endParaRPr lang="en-NL" dirty="0"/>
          </a:p>
        </p:txBody>
      </p:sp>
      <p:pic>
        <p:nvPicPr>
          <p:cNvPr id="1026" name="Picture 2">
            <a:extLst>
              <a:ext uri="{FF2B5EF4-FFF2-40B4-BE49-F238E27FC236}">
                <a16:creationId xmlns:a16="http://schemas.microsoft.com/office/drawing/2014/main" id="{73821362-6D78-C1B4-E1CE-6695DF7849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4473" y="1955938"/>
            <a:ext cx="5772150" cy="212904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5CF74154-692D-D8FF-1063-5B7C87A8EC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4605" y="4084983"/>
            <a:ext cx="11325225" cy="24864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9321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592FE-DA04-02E4-660C-284BDBCDD444}"/>
              </a:ext>
            </a:extLst>
          </p:cNvPr>
          <p:cNvSpPr>
            <a:spLocks noGrp="1"/>
          </p:cNvSpPr>
          <p:nvPr>
            <p:ph type="title"/>
          </p:nvPr>
        </p:nvSpPr>
        <p:spPr/>
        <p:txBody>
          <a:bodyPr/>
          <a:lstStyle/>
          <a:p>
            <a:r>
              <a:rPr lang="en-US" dirty="0"/>
              <a:t>EDA</a:t>
            </a:r>
            <a:endParaRPr lang="en-NL" dirty="0"/>
          </a:p>
        </p:txBody>
      </p:sp>
      <p:pic>
        <p:nvPicPr>
          <p:cNvPr id="2050" name="Picture 2">
            <a:extLst>
              <a:ext uri="{FF2B5EF4-FFF2-40B4-BE49-F238E27FC236}">
                <a16:creationId xmlns:a16="http://schemas.microsoft.com/office/drawing/2014/main" id="{572F7C0D-D732-21B8-4B47-D0124D7A80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1391" y="1947924"/>
            <a:ext cx="2932664" cy="209583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0CA4DBE7-708A-4D94-B75C-E772B71FDB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721" y="4223807"/>
            <a:ext cx="2932665" cy="209583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A669809A-5A7B-A8EB-B936-E233D26276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19901" y="4223807"/>
            <a:ext cx="3725514" cy="219426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AEF0626D-EE5F-BCD8-86FA-8FE480B141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30446" y="1947924"/>
            <a:ext cx="3814969" cy="22758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5855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8AA7566-D038-879D-6F2F-C6D7E61D0011}"/>
              </a:ext>
            </a:extLst>
          </p:cNvPr>
          <p:cNvSpPr>
            <a:spLocks noGrp="1"/>
          </p:cNvSpPr>
          <p:nvPr>
            <p:ph type="title"/>
          </p:nvPr>
        </p:nvSpPr>
        <p:spPr/>
        <p:txBody>
          <a:bodyPr/>
          <a:lstStyle/>
          <a:p>
            <a:r>
              <a:rPr lang="en-US" b="0" i="0" dirty="0">
                <a:solidFill>
                  <a:srgbClr val="0B0B0B"/>
                </a:solidFill>
                <a:effectLst/>
                <a:latin typeface="var(--chakra-fonts-heading)"/>
              </a:rPr>
              <a:t>What is a Time Series?</a:t>
            </a:r>
            <a:endParaRPr lang="en-NL" dirty="0"/>
          </a:p>
        </p:txBody>
      </p:sp>
      <p:sp>
        <p:nvSpPr>
          <p:cNvPr id="7" name="Content Placeholder 6">
            <a:extLst>
              <a:ext uri="{FF2B5EF4-FFF2-40B4-BE49-F238E27FC236}">
                <a16:creationId xmlns:a16="http://schemas.microsoft.com/office/drawing/2014/main" id="{E7896DF7-2B03-077A-071C-4BFFB1BC87A7}"/>
              </a:ext>
            </a:extLst>
          </p:cNvPr>
          <p:cNvSpPr>
            <a:spLocks noGrp="1"/>
          </p:cNvSpPr>
          <p:nvPr>
            <p:ph idx="1"/>
          </p:nvPr>
        </p:nvSpPr>
        <p:spPr/>
        <p:txBody>
          <a:bodyPr/>
          <a:lstStyle/>
          <a:p>
            <a:pPr marL="0" indent="0" algn="l">
              <a:buNone/>
            </a:pPr>
            <a:r>
              <a:rPr lang="en-US" sz="2000" b="0" i="0" dirty="0">
                <a:solidFill>
                  <a:srgbClr val="0B0B0B"/>
                </a:solidFill>
                <a:effectLst/>
              </a:rPr>
              <a:t>A time series is a sequence of data points with the follow characteristics </a:t>
            </a:r>
          </a:p>
          <a:p>
            <a:pPr>
              <a:buFont typeface="Wingdings" panose="05000000000000000000" pitchFamily="2" charset="2"/>
              <a:buChar char="§"/>
            </a:pPr>
            <a:r>
              <a:rPr lang="en-US" sz="2000" b="0" i="0" dirty="0">
                <a:solidFill>
                  <a:srgbClr val="0B0B0B"/>
                </a:solidFill>
                <a:effectLst/>
              </a:rPr>
              <a:t> Sequence of </a:t>
            </a:r>
            <a:r>
              <a:rPr lang="en-US" sz="2000" b="0" i="0" dirty="0">
                <a:solidFill>
                  <a:srgbClr val="0B0B0B"/>
                </a:solidFill>
              </a:rPr>
              <a:t>d</a:t>
            </a:r>
            <a:r>
              <a:rPr lang="en-US" sz="2000" dirty="0">
                <a:effectLst/>
              </a:rPr>
              <a:t>ata points taken over a continuous time interval</a:t>
            </a:r>
            <a:endParaRPr lang="en-US" sz="2000" b="0" i="0" dirty="0">
              <a:solidFill>
                <a:srgbClr val="0B0B0B"/>
              </a:solidFill>
              <a:effectLst/>
            </a:endParaRPr>
          </a:p>
          <a:p>
            <a:pPr>
              <a:buFont typeface="Wingdings" panose="05000000000000000000" pitchFamily="2" charset="2"/>
              <a:buChar char="§"/>
            </a:pPr>
            <a:r>
              <a:rPr lang="en-US" sz="2000" b="0" i="0" dirty="0">
                <a:solidFill>
                  <a:srgbClr val="0B0B0B"/>
                </a:solidFill>
                <a:effectLst/>
              </a:rPr>
              <a:t> </a:t>
            </a:r>
            <a:r>
              <a:rPr lang="en-US" sz="2000" dirty="0">
                <a:effectLst/>
              </a:rPr>
              <a:t>Each data point is a measurement taken at successive points in time</a:t>
            </a:r>
            <a:endParaRPr lang="en-US" sz="2000" b="0" i="0" dirty="0">
              <a:solidFill>
                <a:srgbClr val="0B0B0B"/>
              </a:solidFill>
              <a:effectLst/>
            </a:endParaRPr>
          </a:p>
          <a:p>
            <a:pPr>
              <a:buFont typeface="Wingdings" panose="05000000000000000000" pitchFamily="2" charset="2"/>
              <a:buChar char="§"/>
            </a:pPr>
            <a:r>
              <a:rPr lang="en-US" sz="2000" b="0" i="0" dirty="0">
                <a:solidFill>
                  <a:srgbClr val="0B0B0B"/>
                </a:solidFill>
                <a:effectLst/>
              </a:rPr>
              <a:t> There is equal spacing between every two consecutive measurements</a:t>
            </a:r>
          </a:p>
          <a:p>
            <a:pPr>
              <a:buFont typeface="Wingdings" panose="05000000000000000000" pitchFamily="2" charset="2"/>
              <a:buChar char="§"/>
            </a:pPr>
            <a:r>
              <a:rPr lang="en-US" sz="2000" b="0" i="0" dirty="0">
                <a:solidFill>
                  <a:srgbClr val="0B0B0B"/>
                </a:solidFill>
                <a:effectLst/>
              </a:rPr>
              <a:t> </a:t>
            </a:r>
            <a:r>
              <a:rPr lang="en-US" sz="2000" dirty="0">
                <a:effectLst/>
              </a:rPr>
              <a:t>Each time unit within the interval has no more than one data point</a:t>
            </a:r>
            <a:endParaRPr lang="en-US" sz="2000" b="0" i="0" dirty="0">
              <a:solidFill>
                <a:srgbClr val="0B0B0B"/>
              </a:solidFill>
              <a:effectLst/>
            </a:endParaRPr>
          </a:p>
          <a:p>
            <a:endParaRPr lang="en-NL" dirty="0"/>
          </a:p>
        </p:txBody>
      </p:sp>
    </p:spTree>
    <p:extLst>
      <p:ext uri="{BB962C8B-B14F-4D97-AF65-F5344CB8AC3E}">
        <p14:creationId xmlns:p14="http://schemas.microsoft.com/office/powerpoint/2010/main" val="3559099895"/>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{47A6CE1A-AE5B-4C7C-976A-D5A710B343BE}tf56160789_win32</Template>
  <TotalTime>0</TotalTime>
  <Words>3532</Words>
  <Application>Microsoft Office PowerPoint</Application>
  <PresentationFormat>Widescreen</PresentationFormat>
  <Paragraphs>281</Paragraphs>
  <Slides>49</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49</vt:i4>
      </vt:variant>
    </vt:vector>
  </HeadingPairs>
  <TitlesOfParts>
    <vt:vector size="59" baseType="lpstr">
      <vt:lpstr>Arial</vt:lpstr>
      <vt:lpstr>Bookman Old Style</vt:lpstr>
      <vt:lpstr>Calibri</vt:lpstr>
      <vt:lpstr>Franklin Gothic Book</vt:lpstr>
      <vt:lpstr>Helvetica Neue</vt:lpstr>
      <vt:lpstr>inherit</vt:lpstr>
      <vt:lpstr>var(--chakra-fonts-heading)</vt:lpstr>
      <vt:lpstr>Wingdings</vt:lpstr>
      <vt:lpstr>zeitung</vt:lpstr>
      <vt:lpstr>1_RetrospectVTI</vt:lpstr>
      <vt:lpstr>JADS MKBdatalab Masterclass  Introduction to Time Series Forecasting</vt:lpstr>
      <vt:lpstr>“ The goal of forecasting is not to predict the future but to tell you what you need to know to take meaningful action in the present. ”</vt:lpstr>
      <vt:lpstr>Overview</vt:lpstr>
      <vt:lpstr>Time Schema</vt:lpstr>
      <vt:lpstr>Datasets</vt:lpstr>
      <vt:lpstr>Store Item Demand Forecasting Challenge Predict 3 months of item sales at different stores</vt:lpstr>
      <vt:lpstr>EDA</vt:lpstr>
      <vt:lpstr>EDA</vt:lpstr>
      <vt:lpstr>What is a Time Series?</vt:lpstr>
      <vt:lpstr>What is Forecasting?</vt:lpstr>
      <vt:lpstr>Examples of Forecasting Applications</vt:lpstr>
      <vt:lpstr>The Business Problem</vt:lpstr>
      <vt:lpstr>Time Series Components</vt:lpstr>
      <vt:lpstr>PowerPoint Presentation</vt:lpstr>
      <vt:lpstr>Trend</vt:lpstr>
      <vt:lpstr>Seasonality</vt:lpstr>
      <vt:lpstr>Cyclical Patterns</vt:lpstr>
      <vt:lpstr>Seasonality vs Cyclicality</vt:lpstr>
      <vt:lpstr>Additive x Multiplicative Model</vt:lpstr>
      <vt:lpstr>Time Series Decomposition</vt:lpstr>
      <vt:lpstr>PowerPoint Presentation</vt:lpstr>
      <vt:lpstr>Stationarity</vt:lpstr>
      <vt:lpstr>Stationarity tests</vt:lpstr>
      <vt:lpstr>PowerPoint Presentation</vt:lpstr>
      <vt:lpstr>Making Time Series Stationary</vt:lpstr>
      <vt:lpstr>ARIMA models</vt:lpstr>
      <vt:lpstr>Auto Regressive Integrated Moving Average models</vt:lpstr>
      <vt:lpstr>Non-seasonal ARIMA</vt:lpstr>
      <vt:lpstr>Stationarity and ways of making TS stationary.</vt:lpstr>
      <vt:lpstr>Tip from pmdarima</vt:lpstr>
      <vt:lpstr>Autocorrelation Function (ACF) Plot (correlogram)</vt:lpstr>
      <vt:lpstr>Partial Autocorrelation Function Plot</vt:lpstr>
      <vt:lpstr>Autoregressive (AR) Component (p)</vt:lpstr>
      <vt:lpstr>Moving Average (MA) Component (q)</vt:lpstr>
      <vt:lpstr>Integrated (I) Component (d)</vt:lpstr>
      <vt:lpstr>Seasonal ARIMA Models</vt:lpstr>
      <vt:lpstr>Seasonal Differencing</vt:lpstr>
      <vt:lpstr>Seasonal AR and MA Terms (P, Q)</vt:lpstr>
      <vt:lpstr>Estimating coefficients numerically</vt:lpstr>
      <vt:lpstr>PowerPoint Presentation</vt:lpstr>
      <vt:lpstr>Box-Jenkins Method</vt:lpstr>
      <vt:lpstr>PowerPoint Presentation</vt:lpstr>
      <vt:lpstr>Forecasting with Facebook Prophet </vt:lpstr>
      <vt:lpstr>Facebook Prophet</vt:lpstr>
      <vt:lpstr>Probable datasets</vt:lpstr>
      <vt:lpstr>Links</vt:lpstr>
      <vt:lpstr>PowerPoint Presentation</vt:lpstr>
      <vt:lpstr>PowerPoint Presentation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Danielle P. B. de A. Camara</dc:creator>
  <cp:lastModifiedBy>Danielle P. B. de A. Camara</cp:lastModifiedBy>
  <cp:revision>36</cp:revision>
  <dcterms:created xsi:type="dcterms:W3CDTF">2023-03-10T12:50:52Z</dcterms:created>
  <dcterms:modified xsi:type="dcterms:W3CDTF">2023-04-22T09:23:46Z</dcterms:modified>
</cp:coreProperties>
</file>

<file path=docProps/thumbnail.jpeg>
</file>